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6" r:id="rId5"/>
    <p:sldId id="349" r:id="rId6"/>
    <p:sldId id="311" r:id="rId7"/>
    <p:sldId id="314" r:id="rId8"/>
    <p:sldId id="350" r:id="rId9"/>
    <p:sldId id="315" r:id="rId10"/>
    <p:sldId id="316" r:id="rId11"/>
    <p:sldId id="317" r:id="rId12"/>
    <p:sldId id="351" r:id="rId13"/>
    <p:sldId id="353" r:id="rId14"/>
    <p:sldId id="352" r:id="rId15"/>
    <p:sldId id="354" r:id="rId16"/>
    <p:sldId id="355" r:id="rId17"/>
    <p:sldId id="356" r:id="rId18"/>
    <p:sldId id="358" r:id="rId19"/>
    <p:sldId id="357" r:id="rId20"/>
    <p:sldId id="359" r:id="rId21"/>
    <p:sldId id="284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CC4F"/>
    <a:srgbClr val="68747C"/>
    <a:srgbClr val="F2F2F2"/>
    <a:srgbClr val="D9D9D9"/>
    <a:srgbClr val="A6A6A6"/>
    <a:srgbClr val="6EAA2E"/>
    <a:srgbClr val="D3ECB9"/>
    <a:srgbClr val="BEE396"/>
    <a:srgbClr val="49721E"/>
    <a:srgbClr val="23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C80DD-E0DA-C3E7-D41E-18CE2FB8D69A}" v="2" dt="2022-10-08T22:31:58.690"/>
    <p1510:client id="{37BD204A-09A2-4CB3-AB67-F8662D07F418}" v="1" dt="2022-11-08T19:57:35.149"/>
    <p1510:client id="{430D954D-01B2-49E5-A071-3741CCD8830C}" v="2" dt="2022-09-14T10:44:31.804"/>
    <p1510:client id="{56580132-B77C-0C2D-F65A-2FB3CE79F179}" v="6" dt="2022-11-10T12:58:16.285"/>
    <p1510:client id="{BB1E855A-352C-B121-A059-8BF06EE48482}" v="171" dt="2022-11-08T19:55:57.003"/>
    <p1510:client id="{C15B2F13-267E-DD73-EF37-EF94163583F8}" v="24" dt="2022-11-08T19:56:47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8" autoAdjust="0"/>
    <p:restoredTop sz="89576" autoAdjust="0"/>
  </p:normalViewPr>
  <p:slideViewPr>
    <p:cSldViewPr snapToGrid="0">
      <p:cViewPr varScale="1">
        <p:scale>
          <a:sx n="73" d="100"/>
          <a:sy n="73" d="100"/>
        </p:scale>
        <p:origin x="11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24/11/2022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24/11/2022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608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277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465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0085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044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B8C1E74-98CB-4E6C-8320-A1D17948B6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31112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B8C1E74-98CB-4E6C-8320-A1D17948B6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CD6F00D-6972-407B-8D88-6A443E41603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88" y="163884"/>
            <a:ext cx="11125200" cy="889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04" y="241430"/>
            <a:ext cx="1243769" cy="4871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52FF31-8744-4BA0-AD17-5C068801A62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" y="1039761"/>
            <a:ext cx="2576051" cy="13123"/>
          </a:xfrm>
          <a:prstGeom prst="line">
            <a:avLst/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33" y="232780"/>
            <a:ext cx="11125200" cy="889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0DB30B-9313-404A-B629-300D5CA70B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762909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51" imgH="351" progId="TCLayout.ActiveDocument.1">
                  <p:embed/>
                </p:oleObj>
              </mc:Choice>
              <mc:Fallback>
                <p:oleObj name="think-cell Slide" r:id="rId16" imgW="351" imgH="35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0DB30B-9313-404A-B629-300D5CA70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6091A20-17D9-426D-A052-5C401B394E91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emf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jpe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03"/>
          <a:stretch/>
        </p:blipFill>
        <p:spPr>
          <a:xfrm>
            <a:off x="1" y="0"/>
            <a:ext cx="12118693" cy="685800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0EFDC8A-853B-4AD1-B3F6-6CDEB79DCD2C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3010151 w 12192000"/>
              <a:gd name="connsiteY3" fmla="*/ 6858000 h 6858000"/>
              <a:gd name="connsiteX4" fmla="*/ 995714 w 12192000"/>
              <a:gd name="connsiteY4" fmla="*/ 3368893 h 6858000"/>
              <a:gd name="connsiteX5" fmla="*/ 1724627 w 12192000"/>
              <a:gd name="connsiteY5" fmla="*/ 648552 h 6858000"/>
              <a:gd name="connsiteX6" fmla="*/ 2666864 w 12192000"/>
              <a:gd name="connsiteY6" fmla="*/ 382089 h 6858000"/>
              <a:gd name="connsiteX7" fmla="*/ 4444967 w 12192000"/>
              <a:gd name="connsiteY7" fmla="*/ 1377465 h 6858000"/>
              <a:gd name="connsiteX8" fmla="*/ 5361848 w 12192000"/>
              <a:gd name="connsiteY8" fmla="*/ 2965549 h 6858000"/>
              <a:gd name="connsiteX9" fmla="*/ 5426177 w 12192000"/>
              <a:gd name="connsiteY9" fmla="*/ 2914053 h 6858000"/>
              <a:gd name="connsiteX10" fmla="*/ 5536379 w 12192000"/>
              <a:gd name="connsiteY10" fmla="*/ 2842786 h 6858000"/>
              <a:gd name="connsiteX11" fmla="*/ 6142925 w 12192000"/>
              <a:gd name="connsiteY11" fmla="*/ 2671255 h 6858000"/>
              <a:gd name="connsiteX12" fmla="*/ 7287545 w 12192000"/>
              <a:gd name="connsiteY12" fmla="*/ 3312009 h 6858000"/>
              <a:gd name="connsiteX13" fmla="*/ 9334823 w 12192000"/>
              <a:gd name="connsiteY13" fmla="*/ 6857999 h 6858000"/>
              <a:gd name="connsiteX14" fmla="*/ 7609154 w 12192000"/>
              <a:gd name="connsiteY14" fmla="*/ 6857999 h 6858000"/>
              <a:gd name="connsiteX15" fmla="*/ 7609155 w 12192000"/>
              <a:gd name="connsiteY15" fmla="*/ 6858000 h 6858000"/>
              <a:gd name="connsiteX16" fmla="*/ 1219200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3010151" y="6858000"/>
                </a:lnTo>
                <a:lnTo>
                  <a:pt x="995714" y="3368893"/>
                </a:lnTo>
                <a:cubicBezTo>
                  <a:pt x="445796" y="2416407"/>
                  <a:pt x="772142" y="1198470"/>
                  <a:pt x="1724627" y="648552"/>
                </a:cubicBezTo>
                <a:cubicBezTo>
                  <a:pt x="2022279" y="476703"/>
                  <a:pt x="2345853" y="390427"/>
                  <a:pt x="2666864" y="382089"/>
                </a:cubicBezTo>
                <a:cubicBezTo>
                  <a:pt x="3373087" y="363748"/>
                  <a:pt x="4066899" y="722632"/>
                  <a:pt x="4444967" y="1377465"/>
                </a:cubicBezTo>
                <a:lnTo>
                  <a:pt x="5361848" y="2965549"/>
                </a:lnTo>
                <a:lnTo>
                  <a:pt x="5426177" y="2914053"/>
                </a:lnTo>
                <a:cubicBezTo>
                  <a:pt x="5461310" y="2888715"/>
                  <a:pt x="5498057" y="2864910"/>
                  <a:pt x="5536379" y="2842786"/>
                </a:cubicBezTo>
                <a:cubicBezTo>
                  <a:pt x="5727986" y="2732161"/>
                  <a:pt x="5936282" y="2676622"/>
                  <a:pt x="6142925" y="2671255"/>
                </a:cubicBezTo>
                <a:cubicBezTo>
                  <a:pt x="6597542" y="2659448"/>
                  <a:pt x="7044171" y="2890473"/>
                  <a:pt x="7287545" y="3312009"/>
                </a:cubicBezTo>
                <a:lnTo>
                  <a:pt x="9334823" y="6857999"/>
                </a:lnTo>
                <a:lnTo>
                  <a:pt x="7609154" y="6857999"/>
                </a:lnTo>
                <a:lnTo>
                  <a:pt x="7609155" y="6858000"/>
                </a:lnTo>
                <a:lnTo>
                  <a:pt x="12192000" y="6858000"/>
                </a:lnTo>
                <a:close/>
              </a:path>
            </a:pathLst>
          </a:custGeom>
          <a:gradFill>
            <a:gsLst>
              <a:gs pos="0">
                <a:srgbClr val="92D050"/>
              </a:gs>
              <a:gs pos="100000">
                <a:srgbClr val="23AD4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645B20B-E226-4946-A59C-9A190AAE0989}"/>
              </a:ext>
            </a:extLst>
          </p:cNvPr>
          <p:cNvSpPr/>
          <p:nvPr/>
        </p:nvSpPr>
        <p:spPr>
          <a:xfrm rot="1800000">
            <a:off x="4029554" y="2482628"/>
            <a:ext cx="2563886" cy="5376499"/>
          </a:xfrm>
          <a:custGeom>
            <a:avLst/>
            <a:gdLst>
              <a:gd name="connsiteX0" fmla="*/ 670893 w 2563886"/>
              <a:gd name="connsiteY0" fmla="*/ 154724 h 5376499"/>
              <a:gd name="connsiteX1" fmla="*/ 1281943 w 2563886"/>
              <a:gd name="connsiteY1" fmla="*/ 0 h 5376499"/>
              <a:gd name="connsiteX2" fmla="*/ 2563886 w 2563886"/>
              <a:gd name="connsiteY2" fmla="*/ 1281943 h 5376499"/>
              <a:gd name="connsiteX3" fmla="*/ 2563886 w 2563886"/>
              <a:gd name="connsiteY3" fmla="*/ 3896239 h 5376499"/>
              <a:gd name="connsiteX4" fmla="*/ 0 w 2563886"/>
              <a:gd name="connsiteY4" fmla="*/ 5376499 h 5376499"/>
              <a:gd name="connsiteX5" fmla="*/ 0 w 2563886"/>
              <a:gd name="connsiteY5" fmla="*/ 1281943 h 5376499"/>
              <a:gd name="connsiteX6" fmla="*/ 670893 w 2563886"/>
              <a:gd name="connsiteY6" fmla="*/ 154724 h 537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3886" h="5376499">
                <a:moveTo>
                  <a:pt x="670893" y="154724"/>
                </a:moveTo>
                <a:cubicBezTo>
                  <a:pt x="852535" y="56050"/>
                  <a:pt x="1060694" y="0"/>
                  <a:pt x="1281943" y="0"/>
                </a:cubicBezTo>
                <a:cubicBezTo>
                  <a:pt x="1989941" y="0"/>
                  <a:pt x="2563886" y="573945"/>
                  <a:pt x="2563886" y="1281943"/>
                </a:cubicBezTo>
                <a:lnTo>
                  <a:pt x="2563886" y="3896239"/>
                </a:lnTo>
                <a:lnTo>
                  <a:pt x="0" y="5376499"/>
                </a:lnTo>
                <a:lnTo>
                  <a:pt x="0" y="1281943"/>
                </a:lnTo>
                <a:cubicBezTo>
                  <a:pt x="0" y="795195"/>
                  <a:pt x="271279" y="371807"/>
                  <a:pt x="670893" y="154724"/>
                </a:cubicBezTo>
                <a:close/>
              </a:path>
            </a:pathLst>
          </a:cu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705B65-E713-4566-947E-5800AA8EF1C3}"/>
              </a:ext>
            </a:extLst>
          </p:cNvPr>
          <p:cNvCxnSpPr>
            <a:cxnSpLocks/>
          </p:cNvCxnSpPr>
          <p:nvPr/>
        </p:nvCxnSpPr>
        <p:spPr>
          <a:xfrm flipH="1">
            <a:off x="4582843" y="0"/>
            <a:ext cx="3182081" cy="555949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EAB4A43-26EA-40CE-AB53-0F8B26284116}"/>
              </a:ext>
            </a:extLst>
          </p:cNvPr>
          <p:cNvCxnSpPr>
            <a:cxnSpLocks/>
          </p:cNvCxnSpPr>
          <p:nvPr/>
        </p:nvCxnSpPr>
        <p:spPr>
          <a:xfrm flipH="1">
            <a:off x="9867900" y="4545489"/>
            <a:ext cx="1323610" cy="2312511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3" y="638241"/>
            <a:ext cx="2071044" cy="8111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073" y="2505795"/>
            <a:ext cx="184731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sz="3600" b="1">
              <a:solidFill>
                <a:schemeClr val="bg1"/>
              </a:solidFill>
              <a:cs typeface="Calibri"/>
            </a:endParaRPr>
          </a:p>
          <a:p>
            <a:endParaRPr lang="en-US" sz="3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6504" y="4216445"/>
            <a:ext cx="18473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073" y="2066117"/>
            <a:ext cx="549932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Write, Build, and Deploy 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Supersonic and 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Subatomic Java 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Applications</a:t>
            </a:r>
          </a:p>
          <a:p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F8A00-5A96-1589-45A7-525A148B28D5}"/>
              </a:ext>
            </a:extLst>
          </p:cNvPr>
          <p:cNvSpPr txBox="1"/>
          <p:nvPr/>
        </p:nvSpPr>
        <p:spPr>
          <a:xfrm>
            <a:off x="344872" y="5227389"/>
            <a:ext cx="27825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Martin Trajkov</a:t>
            </a:r>
          </a:p>
          <a:p>
            <a:r>
              <a:rPr lang="en-US" sz="1800" dirty="0">
                <a:solidFill>
                  <a:schemeClr val="bg1"/>
                </a:solidFill>
              </a:rPr>
              <a:t>Software Engineer, IT Labs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https://www.linkedin.com/in/martin-trajkov/</a:t>
            </a:r>
          </a:p>
        </p:txBody>
      </p:sp>
    </p:spTree>
    <p:extLst>
      <p:ext uri="{BB962C8B-B14F-4D97-AF65-F5344CB8AC3E}">
        <p14:creationId xmlns:p14="http://schemas.microsoft.com/office/powerpoint/2010/main" val="185914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Quarkus</a:t>
            </a:r>
            <a:r>
              <a:rPr lang="en-US" dirty="0"/>
              <a:t> pushes Java to the Cloud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0365717" y="5213361"/>
            <a:ext cx="1363672" cy="2131491"/>
            <a:chOff x="11996944" y="-442154"/>
            <a:chExt cx="1934419" cy="3023597"/>
          </a:xfrm>
        </p:grpSpPr>
        <p:sp>
          <p:nvSpPr>
            <p:cNvPr id="96" name="Freeform: Shape 36">
              <a:extLst>
                <a:ext uri="{FF2B5EF4-FFF2-40B4-BE49-F238E27FC236}">
                  <a16:creationId xmlns:a16="http://schemas.microsoft.com/office/drawing/2014/main" id="{CF2B45F5-D9BA-4C27-952E-81B843DC2BB6}"/>
                </a:ext>
              </a:extLst>
            </p:cNvPr>
            <p:cNvSpPr/>
            <p:nvPr/>
          </p:nvSpPr>
          <p:spPr>
            <a:xfrm rot="1800000">
              <a:off x="11996944" y="-197922"/>
              <a:ext cx="1934419" cy="2779365"/>
            </a:xfrm>
            <a:custGeom>
              <a:avLst/>
              <a:gdLst>
                <a:gd name="connsiteX0" fmla="*/ 652786 w 2494688"/>
                <a:gd name="connsiteY0" fmla="*/ 150548 h 3584358"/>
                <a:gd name="connsiteX1" fmla="*/ 1247344 w 2494688"/>
                <a:gd name="connsiteY1" fmla="*/ 0 h 3584358"/>
                <a:gd name="connsiteX2" fmla="*/ 2494688 w 2494688"/>
                <a:gd name="connsiteY2" fmla="*/ 1247344 h 3584358"/>
                <a:gd name="connsiteX3" fmla="*/ 2494688 w 2494688"/>
                <a:gd name="connsiteY3" fmla="*/ 2144049 h 3584358"/>
                <a:gd name="connsiteX4" fmla="*/ 0 w 2494688"/>
                <a:gd name="connsiteY4" fmla="*/ 3584358 h 3584358"/>
                <a:gd name="connsiteX5" fmla="*/ 0 w 2494688"/>
                <a:gd name="connsiteY5" fmla="*/ 1247344 h 3584358"/>
                <a:gd name="connsiteX6" fmla="*/ 652786 w 2494688"/>
                <a:gd name="connsiteY6" fmla="*/ 150548 h 35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688" h="3584358">
                  <a:moveTo>
                    <a:pt x="652786" y="150548"/>
                  </a:moveTo>
                  <a:cubicBezTo>
                    <a:pt x="829526" y="54537"/>
                    <a:pt x="1032066" y="0"/>
                    <a:pt x="1247344" y="0"/>
                  </a:cubicBezTo>
                  <a:cubicBezTo>
                    <a:pt x="1936233" y="0"/>
                    <a:pt x="2494688" y="558455"/>
                    <a:pt x="2494688" y="1247344"/>
                  </a:cubicBezTo>
                  <a:lnTo>
                    <a:pt x="2494688" y="2144049"/>
                  </a:lnTo>
                  <a:lnTo>
                    <a:pt x="0" y="3584358"/>
                  </a:lnTo>
                  <a:lnTo>
                    <a:pt x="0" y="1247344"/>
                  </a:lnTo>
                  <a:cubicBezTo>
                    <a:pt x="0" y="773733"/>
                    <a:pt x="263957" y="361772"/>
                    <a:pt x="652786" y="150548"/>
                  </a:cubicBezTo>
                  <a:close/>
                </a:path>
              </a:pathLst>
            </a:custGeom>
            <a:solidFill>
              <a:srgbClr val="92D05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52FF31-8744-4BA0-AD17-5C068801A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0376" y="-442154"/>
              <a:ext cx="1365408" cy="2385537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86968" y="1937238"/>
            <a:ext cx="335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Traditional Java framework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6968" y="3413016"/>
            <a:ext cx="30072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Quarkus</a:t>
            </a:r>
            <a:r>
              <a:rPr lang="en-US" sz="2200" b="1" dirty="0"/>
              <a:t> + </a:t>
            </a:r>
            <a:r>
              <a:rPr lang="en-US" sz="2200" b="1" dirty="0" err="1"/>
              <a:t>HotSpot</a:t>
            </a:r>
            <a:r>
              <a:rPr lang="en-US" sz="2200" b="1" dirty="0"/>
              <a:t>  (JIT)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6968" y="4744977"/>
            <a:ext cx="3265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Quarkus</a:t>
            </a:r>
            <a:r>
              <a:rPr lang="en-US" sz="2200" b="1" dirty="0"/>
              <a:t> + </a:t>
            </a:r>
            <a:r>
              <a:rPr lang="en-US" sz="2200" b="1" dirty="0" err="1"/>
              <a:t>GraalVM</a:t>
            </a:r>
            <a:r>
              <a:rPr lang="en-US" sz="2200" b="1" dirty="0"/>
              <a:t>  (AOT)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7740" y="2443075"/>
            <a:ext cx="6130552" cy="589685"/>
          </a:xfrm>
          <a:prstGeom prst="rect">
            <a:avLst/>
          </a:prstGeom>
          <a:ln>
            <a:solidFill>
              <a:srgbClr val="F2F2F2"/>
            </a:solidFill>
          </a:ln>
          <a:effectLst>
            <a:outerShdw blurRad="1651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67739" y="3867042"/>
            <a:ext cx="2226873" cy="589685"/>
          </a:xfrm>
          <a:prstGeom prst="rect">
            <a:avLst/>
          </a:prstGeom>
          <a:solidFill>
            <a:srgbClr val="68747C"/>
          </a:solidFill>
          <a:ln>
            <a:noFill/>
          </a:ln>
          <a:effectLst>
            <a:outerShdw blurRad="1651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67740" y="5213361"/>
            <a:ext cx="288036" cy="589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651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87821" y="3574822"/>
            <a:ext cx="1459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8747C"/>
                </a:solidFill>
              </a:rPr>
              <a:t>2.5s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87821" y="2230085"/>
            <a:ext cx="1459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</a:rPr>
              <a:t>9.5s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89785" y="4931544"/>
            <a:ext cx="2238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0.055s</a:t>
            </a:r>
          </a:p>
        </p:txBody>
      </p:sp>
    </p:spTree>
    <p:extLst>
      <p:ext uri="{BB962C8B-B14F-4D97-AF65-F5344CB8AC3E}">
        <p14:creationId xmlns:p14="http://schemas.microsoft.com/office/powerpoint/2010/main" val="54902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/>
      <p:bldP spid="35" grpId="0"/>
      <p:bldP spid="11" grpId="0" animBg="1"/>
      <p:bldP spid="37" grpId="0" animBg="1"/>
      <p:bldP spid="38" grpId="0" animBg="1"/>
      <p:bldP spid="12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Quarkus</a:t>
            </a:r>
            <a:r>
              <a:rPr lang="en-US" dirty="0"/>
              <a:t> pushes Java to the Cloud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0365717" y="5213361"/>
            <a:ext cx="1363672" cy="2131491"/>
            <a:chOff x="11996944" y="-442154"/>
            <a:chExt cx="1934419" cy="3023597"/>
          </a:xfrm>
        </p:grpSpPr>
        <p:sp>
          <p:nvSpPr>
            <p:cNvPr id="96" name="Freeform: Shape 36">
              <a:extLst>
                <a:ext uri="{FF2B5EF4-FFF2-40B4-BE49-F238E27FC236}">
                  <a16:creationId xmlns:a16="http://schemas.microsoft.com/office/drawing/2014/main" id="{CF2B45F5-D9BA-4C27-952E-81B843DC2BB6}"/>
                </a:ext>
              </a:extLst>
            </p:cNvPr>
            <p:cNvSpPr/>
            <p:nvPr/>
          </p:nvSpPr>
          <p:spPr>
            <a:xfrm rot="1800000">
              <a:off x="11996944" y="-197922"/>
              <a:ext cx="1934419" cy="2779365"/>
            </a:xfrm>
            <a:custGeom>
              <a:avLst/>
              <a:gdLst>
                <a:gd name="connsiteX0" fmla="*/ 652786 w 2494688"/>
                <a:gd name="connsiteY0" fmla="*/ 150548 h 3584358"/>
                <a:gd name="connsiteX1" fmla="*/ 1247344 w 2494688"/>
                <a:gd name="connsiteY1" fmla="*/ 0 h 3584358"/>
                <a:gd name="connsiteX2" fmla="*/ 2494688 w 2494688"/>
                <a:gd name="connsiteY2" fmla="*/ 1247344 h 3584358"/>
                <a:gd name="connsiteX3" fmla="*/ 2494688 w 2494688"/>
                <a:gd name="connsiteY3" fmla="*/ 2144049 h 3584358"/>
                <a:gd name="connsiteX4" fmla="*/ 0 w 2494688"/>
                <a:gd name="connsiteY4" fmla="*/ 3584358 h 3584358"/>
                <a:gd name="connsiteX5" fmla="*/ 0 w 2494688"/>
                <a:gd name="connsiteY5" fmla="*/ 1247344 h 3584358"/>
                <a:gd name="connsiteX6" fmla="*/ 652786 w 2494688"/>
                <a:gd name="connsiteY6" fmla="*/ 150548 h 35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688" h="3584358">
                  <a:moveTo>
                    <a:pt x="652786" y="150548"/>
                  </a:moveTo>
                  <a:cubicBezTo>
                    <a:pt x="829526" y="54537"/>
                    <a:pt x="1032066" y="0"/>
                    <a:pt x="1247344" y="0"/>
                  </a:cubicBezTo>
                  <a:cubicBezTo>
                    <a:pt x="1936233" y="0"/>
                    <a:pt x="2494688" y="558455"/>
                    <a:pt x="2494688" y="1247344"/>
                  </a:cubicBezTo>
                  <a:lnTo>
                    <a:pt x="2494688" y="2144049"/>
                  </a:lnTo>
                  <a:lnTo>
                    <a:pt x="0" y="3584358"/>
                  </a:lnTo>
                  <a:lnTo>
                    <a:pt x="0" y="1247344"/>
                  </a:lnTo>
                  <a:cubicBezTo>
                    <a:pt x="0" y="773733"/>
                    <a:pt x="263957" y="361772"/>
                    <a:pt x="652786" y="150548"/>
                  </a:cubicBezTo>
                  <a:close/>
                </a:path>
              </a:pathLst>
            </a:custGeom>
            <a:solidFill>
              <a:srgbClr val="92D05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52FF31-8744-4BA0-AD17-5C068801A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0376" y="-442154"/>
              <a:ext cx="1365408" cy="2385537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682750" y="1992630"/>
            <a:ext cx="1424103" cy="2171980"/>
            <a:chOff x="1682750" y="1992630"/>
            <a:chExt cx="1424103" cy="2171980"/>
          </a:xfrm>
        </p:grpSpPr>
        <p:grpSp>
          <p:nvGrpSpPr>
            <p:cNvPr id="4" name="Group 3"/>
            <p:cNvGrpSpPr/>
            <p:nvPr/>
          </p:nvGrpSpPr>
          <p:grpSpPr>
            <a:xfrm>
              <a:off x="1682750" y="1992630"/>
              <a:ext cx="1212114" cy="2171980"/>
              <a:chOff x="1682750" y="1992630"/>
              <a:chExt cx="1212114" cy="217198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682750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890395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098040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305685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513330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725319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682750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890395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098040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305685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513330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25319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82750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890395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098040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305685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513330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725319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682750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890395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098040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305685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513330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725319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82750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890395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098040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305685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513330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725319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682750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890395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98040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305685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513330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725319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682750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890395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098040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305685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513330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725319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82750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890395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98040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305685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513330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725319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682750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890395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98040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305685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513330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725319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682750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890395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98040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305685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513330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2725319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82750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890395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098040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305685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2513330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725319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2937308" y="358358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937308" y="378565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937308" y="398554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72718" y="4520083"/>
            <a:ext cx="2309158" cy="1305890"/>
            <a:chOff x="1172718" y="4520083"/>
            <a:chExt cx="2309158" cy="1305890"/>
          </a:xfrm>
        </p:grpSpPr>
        <p:sp>
          <p:nvSpPr>
            <p:cNvPr id="92" name="TextBox 91"/>
            <p:cNvSpPr txBox="1"/>
            <p:nvPr/>
          </p:nvSpPr>
          <p:spPr>
            <a:xfrm>
              <a:off x="1172718" y="4933421"/>
              <a:ext cx="230915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68747C"/>
                  </a:solidFill>
                </a:rPr>
                <a:t>Traditional</a:t>
              </a:r>
            </a:p>
            <a:p>
              <a:pPr algn="ctr"/>
              <a:r>
                <a:rPr lang="en-US" sz="2600" dirty="0">
                  <a:solidFill>
                    <a:srgbClr val="68747C"/>
                  </a:solidFill>
                </a:rPr>
                <a:t>Java framework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786925" y="4520083"/>
              <a:ext cx="1149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</a:rPr>
                <a:t>140 MB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83094" y="4599331"/>
            <a:ext cx="2745239" cy="1237031"/>
            <a:chOff x="4383094" y="4599331"/>
            <a:chExt cx="2745239" cy="1237031"/>
          </a:xfrm>
        </p:grpSpPr>
        <p:sp>
          <p:nvSpPr>
            <p:cNvPr id="98" name="TextBox 97"/>
            <p:cNvSpPr txBox="1"/>
            <p:nvPr/>
          </p:nvSpPr>
          <p:spPr>
            <a:xfrm>
              <a:off x="4383094" y="4943810"/>
              <a:ext cx="27452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68747C"/>
                  </a:solidFill>
                </a:rPr>
                <a:t>Quarkus</a:t>
              </a:r>
              <a:r>
                <a:rPr lang="en-US" sz="2600" dirty="0">
                  <a:solidFill>
                    <a:srgbClr val="68747C"/>
                  </a:solidFill>
                </a:rPr>
                <a:t> + </a:t>
              </a:r>
              <a:r>
                <a:rPr lang="en-US" sz="2600" dirty="0" err="1">
                  <a:solidFill>
                    <a:srgbClr val="68747C"/>
                  </a:solidFill>
                </a:rPr>
                <a:t>HotSpot</a:t>
              </a:r>
              <a:endParaRPr lang="en-US" sz="2600" dirty="0">
                <a:solidFill>
                  <a:srgbClr val="68747C"/>
                </a:solidFill>
              </a:endParaRPr>
            </a:p>
            <a:p>
              <a:pPr algn="ctr"/>
              <a:r>
                <a:rPr lang="en-US" sz="2600" dirty="0">
                  <a:solidFill>
                    <a:srgbClr val="68747C"/>
                  </a:solidFill>
                </a:rPr>
                <a:t>(JIT)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293087" y="4599331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</a:rPr>
                <a:t>77 MB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766216" y="4619010"/>
            <a:ext cx="2823337" cy="1226643"/>
            <a:chOff x="7766216" y="4619010"/>
            <a:chExt cx="2823337" cy="1226643"/>
          </a:xfrm>
        </p:grpSpPr>
        <p:sp>
          <p:nvSpPr>
            <p:cNvPr id="100" name="TextBox 99"/>
            <p:cNvSpPr txBox="1"/>
            <p:nvPr/>
          </p:nvSpPr>
          <p:spPr>
            <a:xfrm>
              <a:off x="7766216" y="4953101"/>
              <a:ext cx="282333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68747C"/>
                  </a:solidFill>
                </a:rPr>
                <a:t>Quarkus</a:t>
              </a:r>
              <a:r>
                <a:rPr lang="en-US" sz="2600" dirty="0">
                  <a:solidFill>
                    <a:srgbClr val="68747C"/>
                  </a:solidFill>
                </a:rPr>
                <a:t> + </a:t>
              </a:r>
              <a:r>
                <a:rPr lang="en-US" sz="2600" dirty="0" err="1">
                  <a:solidFill>
                    <a:srgbClr val="68747C"/>
                  </a:solidFill>
                </a:rPr>
                <a:t>GraalVM</a:t>
              </a:r>
              <a:endParaRPr lang="en-US" sz="2600" dirty="0">
                <a:solidFill>
                  <a:srgbClr val="68747C"/>
                </a:solidFill>
              </a:endParaRPr>
            </a:p>
            <a:p>
              <a:pPr algn="ctr"/>
              <a:r>
                <a:rPr lang="en-US" sz="2600" dirty="0">
                  <a:solidFill>
                    <a:srgbClr val="68747C"/>
                  </a:solidFill>
                </a:rPr>
                <a:t>(AOT)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769018" y="4619010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</a:rPr>
                <a:t>19 MB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15166" y="1992630"/>
            <a:ext cx="792480" cy="2171980"/>
            <a:chOff x="5415166" y="1992630"/>
            <a:chExt cx="792480" cy="2171980"/>
          </a:xfrm>
        </p:grpSpPr>
        <p:sp>
          <p:nvSpPr>
            <p:cNvPr id="102" name="Rectangle 101"/>
            <p:cNvSpPr/>
            <p:nvPr/>
          </p:nvSpPr>
          <p:spPr>
            <a:xfrm>
              <a:off x="5415166" y="199263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622811" y="199263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30456" y="199263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415166" y="21983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622811" y="21983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830456" y="21983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415166" y="2399708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622811" y="2399708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830456" y="2399708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415166" y="2596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622811" y="2596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830456" y="2596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415166" y="27928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622811" y="27928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830456" y="27928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415166" y="29890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622811" y="29890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830456" y="29890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415166" y="318530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622811" y="318530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830456" y="318530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415166" y="338151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622811" y="338151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30456" y="338151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415166" y="35835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622811" y="35835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830456" y="35835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415166" y="3785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622811" y="3785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830456" y="3785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415166" y="398554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622811" y="398554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830456" y="398554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038101" y="318524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038101" y="33814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038101" y="358352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38101" y="378559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038101" y="398548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42476" y="2399708"/>
            <a:ext cx="169545" cy="1764902"/>
            <a:chOff x="9142476" y="2399708"/>
            <a:chExt cx="169545" cy="1764902"/>
          </a:xfrm>
        </p:grpSpPr>
        <p:sp>
          <p:nvSpPr>
            <p:cNvPr id="142" name="Rectangle 141"/>
            <p:cNvSpPr/>
            <p:nvPr/>
          </p:nvSpPr>
          <p:spPr>
            <a:xfrm>
              <a:off x="9142476" y="2399708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9142476" y="2596655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9142476" y="2792870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9142476" y="2989085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9142476" y="3185300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9142476" y="3381515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9142476" y="3583585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9142476" y="3785655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142476" y="3985540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05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Quarkus</a:t>
            </a:r>
            <a:r>
              <a:rPr lang="en-US" dirty="0"/>
              <a:t> pushes Java to the Cloud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0365717" y="5213361"/>
            <a:ext cx="1363672" cy="2131491"/>
            <a:chOff x="11996944" y="-442154"/>
            <a:chExt cx="1934419" cy="3023597"/>
          </a:xfrm>
        </p:grpSpPr>
        <p:sp>
          <p:nvSpPr>
            <p:cNvPr id="96" name="Freeform: Shape 36">
              <a:extLst>
                <a:ext uri="{FF2B5EF4-FFF2-40B4-BE49-F238E27FC236}">
                  <a16:creationId xmlns:a16="http://schemas.microsoft.com/office/drawing/2014/main" id="{CF2B45F5-D9BA-4C27-952E-81B843DC2BB6}"/>
                </a:ext>
              </a:extLst>
            </p:cNvPr>
            <p:cNvSpPr/>
            <p:nvPr/>
          </p:nvSpPr>
          <p:spPr>
            <a:xfrm rot="1800000">
              <a:off x="11996944" y="-197922"/>
              <a:ext cx="1934419" cy="2779365"/>
            </a:xfrm>
            <a:custGeom>
              <a:avLst/>
              <a:gdLst>
                <a:gd name="connsiteX0" fmla="*/ 652786 w 2494688"/>
                <a:gd name="connsiteY0" fmla="*/ 150548 h 3584358"/>
                <a:gd name="connsiteX1" fmla="*/ 1247344 w 2494688"/>
                <a:gd name="connsiteY1" fmla="*/ 0 h 3584358"/>
                <a:gd name="connsiteX2" fmla="*/ 2494688 w 2494688"/>
                <a:gd name="connsiteY2" fmla="*/ 1247344 h 3584358"/>
                <a:gd name="connsiteX3" fmla="*/ 2494688 w 2494688"/>
                <a:gd name="connsiteY3" fmla="*/ 2144049 h 3584358"/>
                <a:gd name="connsiteX4" fmla="*/ 0 w 2494688"/>
                <a:gd name="connsiteY4" fmla="*/ 3584358 h 3584358"/>
                <a:gd name="connsiteX5" fmla="*/ 0 w 2494688"/>
                <a:gd name="connsiteY5" fmla="*/ 1247344 h 3584358"/>
                <a:gd name="connsiteX6" fmla="*/ 652786 w 2494688"/>
                <a:gd name="connsiteY6" fmla="*/ 150548 h 35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688" h="3584358">
                  <a:moveTo>
                    <a:pt x="652786" y="150548"/>
                  </a:moveTo>
                  <a:cubicBezTo>
                    <a:pt x="829526" y="54537"/>
                    <a:pt x="1032066" y="0"/>
                    <a:pt x="1247344" y="0"/>
                  </a:cubicBezTo>
                  <a:cubicBezTo>
                    <a:pt x="1936233" y="0"/>
                    <a:pt x="2494688" y="558455"/>
                    <a:pt x="2494688" y="1247344"/>
                  </a:cubicBezTo>
                  <a:lnTo>
                    <a:pt x="2494688" y="2144049"/>
                  </a:lnTo>
                  <a:lnTo>
                    <a:pt x="0" y="3584358"/>
                  </a:lnTo>
                  <a:lnTo>
                    <a:pt x="0" y="1247344"/>
                  </a:lnTo>
                  <a:cubicBezTo>
                    <a:pt x="0" y="773733"/>
                    <a:pt x="263957" y="361772"/>
                    <a:pt x="652786" y="150548"/>
                  </a:cubicBezTo>
                  <a:close/>
                </a:path>
              </a:pathLst>
            </a:custGeom>
            <a:solidFill>
              <a:srgbClr val="92D05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52FF31-8744-4BA0-AD17-5C068801A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0376" y="-442154"/>
              <a:ext cx="1365408" cy="2385537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470761" y="1992630"/>
            <a:ext cx="2047038" cy="2171980"/>
            <a:chOff x="1470761" y="1992630"/>
            <a:chExt cx="2047038" cy="2171980"/>
          </a:xfrm>
        </p:grpSpPr>
        <p:grpSp>
          <p:nvGrpSpPr>
            <p:cNvPr id="141" name="Group 140"/>
            <p:cNvGrpSpPr/>
            <p:nvPr/>
          </p:nvGrpSpPr>
          <p:grpSpPr>
            <a:xfrm>
              <a:off x="1470761" y="1992630"/>
              <a:ext cx="1212114" cy="2171980"/>
              <a:chOff x="1682750" y="1992630"/>
              <a:chExt cx="1212114" cy="2171980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1682750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890395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2098040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305685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513330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725319" y="199263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682750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890395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2098040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2305685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2513330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2725319" y="21983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1682750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1890395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2098040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2305685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2513330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2725319" y="2399708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82750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1890395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098040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2305685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513330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2725319" y="2596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1682750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890395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2098040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305685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513330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725319" y="279287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682750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890395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2098040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2305685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2513330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2725319" y="29890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82750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1890395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098040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2305685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2513330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2725319" y="318530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1682750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1890395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2098040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2305685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2513330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2725319" y="338151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682750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1890395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2098040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2305685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2513330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2725319" y="358358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82750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890395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098040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2305685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2513330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725319" y="3785655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1682750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1890395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098040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305685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2513330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2725319" y="3985540"/>
                <a:ext cx="169545" cy="1790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>
              <a:off x="2725319" y="199263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2932964" y="199263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140609" y="199263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725319" y="219837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932964" y="219837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3140609" y="219837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3348254" y="219837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2725319" y="2399708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2932964" y="2399708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140609" y="2399708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3348254" y="2399708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725319" y="259665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2932964" y="259665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3140609" y="259665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3348254" y="259665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2725319" y="279287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2932964" y="279287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3140609" y="279287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3348254" y="279287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725319" y="298908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932964" y="298908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3140609" y="298908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3348254" y="298908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2725319" y="318530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932964" y="318530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140609" y="318530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3348254" y="318530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725319" y="338151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932964" y="338151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140609" y="338151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3348254" y="338151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2725319" y="358358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2932964" y="358358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3140609" y="358358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3348254" y="358358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725319" y="378565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2932964" y="378565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3140609" y="378565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3348254" y="3785655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2725319" y="398554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2932964" y="398554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3140609" y="398554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3348254" y="3985540"/>
              <a:ext cx="169545" cy="1790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10462" y="4464364"/>
            <a:ext cx="2309158" cy="1305890"/>
            <a:chOff x="1410462" y="4464364"/>
            <a:chExt cx="2309158" cy="1305890"/>
          </a:xfrm>
        </p:grpSpPr>
        <p:sp>
          <p:nvSpPr>
            <p:cNvPr id="285" name="TextBox 284"/>
            <p:cNvSpPr txBox="1"/>
            <p:nvPr/>
          </p:nvSpPr>
          <p:spPr>
            <a:xfrm>
              <a:off x="1410462" y="4877702"/>
              <a:ext cx="230915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68747C"/>
                  </a:solidFill>
                </a:rPr>
                <a:t>Traditional</a:t>
              </a:r>
            </a:p>
            <a:p>
              <a:pPr algn="ctr"/>
              <a:r>
                <a:rPr lang="en-US" sz="2600" dirty="0">
                  <a:solidFill>
                    <a:srgbClr val="68747C"/>
                  </a:solidFill>
                </a:rPr>
                <a:t>Java framework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2024669" y="4464364"/>
              <a:ext cx="1149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</a:rPr>
                <a:t>118 MB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04600" y="1992630"/>
            <a:ext cx="1195463" cy="2178524"/>
            <a:chOff x="5304600" y="1992630"/>
            <a:chExt cx="1195463" cy="2178524"/>
          </a:xfrm>
        </p:grpSpPr>
        <p:grpSp>
          <p:nvGrpSpPr>
            <p:cNvPr id="4" name="Group 3"/>
            <p:cNvGrpSpPr/>
            <p:nvPr/>
          </p:nvGrpSpPr>
          <p:grpSpPr>
            <a:xfrm>
              <a:off x="5304600" y="1999174"/>
              <a:ext cx="584835" cy="2171980"/>
              <a:chOff x="5567566" y="-4580156"/>
              <a:chExt cx="584835" cy="2171980"/>
            </a:xfrm>
          </p:grpSpPr>
          <p:sp>
            <p:nvSpPr>
              <p:cNvPr id="288" name="Rectangle 287"/>
              <p:cNvSpPr/>
              <p:nvPr/>
            </p:nvSpPr>
            <p:spPr>
              <a:xfrm>
                <a:off x="5567566" y="-458015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5775211" y="-458015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982856" y="-458015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567566" y="-437441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775211" y="-437441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982856" y="-437441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5567566" y="-4173078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775211" y="-4173078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5982856" y="-4173078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5567566" y="-397613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5775211" y="-397613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5982856" y="-397613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5567566" y="-377991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5775211" y="-377991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5982856" y="-377991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5567566" y="-358370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775211" y="-358370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982856" y="-358370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5567566" y="-338748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5775211" y="-338748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5982856" y="-338748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5567566" y="-319127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5775211" y="-319127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982856" y="-319127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567566" y="-298920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5775211" y="-298920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5982856" y="-298920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5567566" y="-278713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5775211" y="-278713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5982856" y="-2787131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5567566" y="-258724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5775211" y="-258724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5982856" y="-2587246"/>
                <a:ext cx="169545" cy="179070"/>
              </a:xfrm>
              <a:prstGeom prst="rect">
                <a:avLst/>
              </a:prstGeom>
              <a:solidFill>
                <a:srgbClr val="6874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2" name="Rectangle 321"/>
            <p:cNvSpPr/>
            <p:nvPr/>
          </p:nvSpPr>
          <p:spPr>
            <a:xfrm>
              <a:off x="5915228" y="199263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6122873" y="199263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5915228" y="21983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6122873" y="21983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6330518" y="21983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5915228" y="2399708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6122873" y="2399708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6330518" y="2399708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5915228" y="2596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6122873" y="2596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6330518" y="2596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915228" y="27928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6122873" y="27928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6330518" y="279287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915228" y="29890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6122873" y="29890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6330518" y="29890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5915228" y="318530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6122873" y="318530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6330518" y="318530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5915228" y="338151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6122873" y="338151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6330518" y="338151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915228" y="35835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6122873" y="35835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6330518" y="358358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5915228" y="3785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6122873" y="3785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6330518" y="3785655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5915228" y="398554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6122873" y="398554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6330518" y="3985540"/>
              <a:ext cx="169545" cy="179070"/>
            </a:xfrm>
            <a:prstGeom prst="rect">
              <a:avLst/>
            </a:prstGeom>
            <a:solidFill>
              <a:srgbClr val="6874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16815" y="4512324"/>
            <a:ext cx="2745239" cy="1237031"/>
            <a:chOff x="4516815" y="4512324"/>
            <a:chExt cx="2745239" cy="1237031"/>
          </a:xfrm>
        </p:grpSpPr>
        <p:sp>
          <p:nvSpPr>
            <p:cNvPr id="355" name="TextBox 354"/>
            <p:cNvSpPr txBox="1"/>
            <p:nvPr/>
          </p:nvSpPr>
          <p:spPr>
            <a:xfrm>
              <a:off x="4516815" y="4856803"/>
              <a:ext cx="27452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68747C"/>
                  </a:solidFill>
                </a:rPr>
                <a:t>Quarkus</a:t>
              </a:r>
              <a:r>
                <a:rPr lang="en-US" sz="2600" dirty="0">
                  <a:solidFill>
                    <a:srgbClr val="68747C"/>
                  </a:solidFill>
                </a:rPr>
                <a:t> + </a:t>
              </a:r>
              <a:r>
                <a:rPr lang="en-US" sz="2600" dirty="0" err="1">
                  <a:solidFill>
                    <a:srgbClr val="68747C"/>
                  </a:solidFill>
                </a:rPr>
                <a:t>HotSpot</a:t>
              </a:r>
              <a:endParaRPr lang="en-US" sz="2600" dirty="0">
                <a:solidFill>
                  <a:srgbClr val="68747C"/>
                </a:solidFill>
              </a:endParaRPr>
            </a:p>
            <a:p>
              <a:pPr algn="ctr"/>
              <a:r>
                <a:rPr lang="en-US" sz="2600" dirty="0">
                  <a:solidFill>
                    <a:srgbClr val="68747C"/>
                  </a:solidFill>
                </a:rPr>
                <a:t>(JIT)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5426808" y="4512324"/>
              <a:ext cx="1080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</a:rPr>
                <a:t>130MB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053666" y="1951607"/>
            <a:ext cx="377190" cy="2174660"/>
            <a:chOff x="9053666" y="1951607"/>
            <a:chExt cx="377190" cy="2174660"/>
          </a:xfrm>
        </p:grpSpPr>
        <p:sp>
          <p:nvSpPr>
            <p:cNvPr id="357" name="Rectangle 356"/>
            <p:cNvSpPr/>
            <p:nvPr/>
          </p:nvSpPr>
          <p:spPr>
            <a:xfrm>
              <a:off x="9053666" y="1951607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9053666" y="2157347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9053666" y="2358685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9053666" y="2555632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9053666" y="2751847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9053666" y="2948062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9053666" y="3144277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9053666" y="3340492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9053666" y="3542562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9053666" y="3744632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9053666" y="3944517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9261311" y="2950742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9261311" y="3146957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9261311" y="3343172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9261311" y="3545242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9261311" y="3747312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9261311" y="3947197"/>
              <a:ext cx="169545" cy="1790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749452" y="4508349"/>
            <a:ext cx="2823337" cy="1226643"/>
            <a:chOff x="7749452" y="4508349"/>
            <a:chExt cx="2823337" cy="1226643"/>
          </a:xfrm>
        </p:grpSpPr>
        <p:sp>
          <p:nvSpPr>
            <p:cNvPr id="374" name="TextBox 373"/>
            <p:cNvSpPr txBox="1"/>
            <p:nvPr/>
          </p:nvSpPr>
          <p:spPr>
            <a:xfrm>
              <a:off x="7749452" y="4842440"/>
              <a:ext cx="282333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68747C"/>
                  </a:solidFill>
                </a:rPr>
                <a:t>Quarkus</a:t>
              </a:r>
              <a:r>
                <a:rPr lang="en-US" sz="2600" dirty="0">
                  <a:solidFill>
                    <a:srgbClr val="68747C"/>
                  </a:solidFill>
                </a:rPr>
                <a:t> + </a:t>
              </a:r>
              <a:r>
                <a:rPr lang="en-US" sz="2600" dirty="0" err="1">
                  <a:solidFill>
                    <a:srgbClr val="68747C"/>
                  </a:solidFill>
                </a:rPr>
                <a:t>GraalVM</a:t>
              </a:r>
              <a:endParaRPr lang="en-US" sz="2600" dirty="0">
                <a:solidFill>
                  <a:srgbClr val="68747C"/>
                </a:solidFill>
              </a:endParaRPr>
            </a:p>
            <a:p>
              <a:pPr algn="ctr"/>
              <a:r>
                <a:rPr lang="en-US" sz="2600" dirty="0">
                  <a:solidFill>
                    <a:srgbClr val="68747C"/>
                  </a:solidFill>
                </a:rPr>
                <a:t>(AOT)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8752254" y="4508349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</a:rPr>
                <a:t>35 MB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94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0365717" y="5213361"/>
            <a:ext cx="1363672" cy="2131491"/>
            <a:chOff x="11996944" y="-442154"/>
            <a:chExt cx="1934419" cy="3023597"/>
          </a:xfrm>
        </p:grpSpPr>
        <p:sp>
          <p:nvSpPr>
            <p:cNvPr id="96" name="Freeform: Shape 36">
              <a:extLst>
                <a:ext uri="{FF2B5EF4-FFF2-40B4-BE49-F238E27FC236}">
                  <a16:creationId xmlns:a16="http://schemas.microsoft.com/office/drawing/2014/main" id="{CF2B45F5-D9BA-4C27-952E-81B843DC2BB6}"/>
                </a:ext>
              </a:extLst>
            </p:cNvPr>
            <p:cNvSpPr/>
            <p:nvPr/>
          </p:nvSpPr>
          <p:spPr>
            <a:xfrm rot="1800000">
              <a:off x="11996944" y="-197922"/>
              <a:ext cx="1934419" cy="2779365"/>
            </a:xfrm>
            <a:custGeom>
              <a:avLst/>
              <a:gdLst>
                <a:gd name="connsiteX0" fmla="*/ 652786 w 2494688"/>
                <a:gd name="connsiteY0" fmla="*/ 150548 h 3584358"/>
                <a:gd name="connsiteX1" fmla="*/ 1247344 w 2494688"/>
                <a:gd name="connsiteY1" fmla="*/ 0 h 3584358"/>
                <a:gd name="connsiteX2" fmla="*/ 2494688 w 2494688"/>
                <a:gd name="connsiteY2" fmla="*/ 1247344 h 3584358"/>
                <a:gd name="connsiteX3" fmla="*/ 2494688 w 2494688"/>
                <a:gd name="connsiteY3" fmla="*/ 2144049 h 3584358"/>
                <a:gd name="connsiteX4" fmla="*/ 0 w 2494688"/>
                <a:gd name="connsiteY4" fmla="*/ 3584358 h 3584358"/>
                <a:gd name="connsiteX5" fmla="*/ 0 w 2494688"/>
                <a:gd name="connsiteY5" fmla="*/ 1247344 h 3584358"/>
                <a:gd name="connsiteX6" fmla="*/ 652786 w 2494688"/>
                <a:gd name="connsiteY6" fmla="*/ 150548 h 35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688" h="3584358">
                  <a:moveTo>
                    <a:pt x="652786" y="150548"/>
                  </a:moveTo>
                  <a:cubicBezTo>
                    <a:pt x="829526" y="54537"/>
                    <a:pt x="1032066" y="0"/>
                    <a:pt x="1247344" y="0"/>
                  </a:cubicBezTo>
                  <a:cubicBezTo>
                    <a:pt x="1936233" y="0"/>
                    <a:pt x="2494688" y="558455"/>
                    <a:pt x="2494688" y="1247344"/>
                  </a:cubicBezTo>
                  <a:lnTo>
                    <a:pt x="2494688" y="2144049"/>
                  </a:lnTo>
                  <a:lnTo>
                    <a:pt x="0" y="3584358"/>
                  </a:lnTo>
                  <a:lnTo>
                    <a:pt x="0" y="1247344"/>
                  </a:lnTo>
                  <a:cubicBezTo>
                    <a:pt x="0" y="773733"/>
                    <a:pt x="263957" y="361772"/>
                    <a:pt x="652786" y="150548"/>
                  </a:cubicBezTo>
                  <a:close/>
                </a:path>
              </a:pathLst>
            </a:custGeom>
            <a:solidFill>
              <a:srgbClr val="92D05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52FF31-8744-4BA0-AD17-5C068801A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0376" y="-442154"/>
              <a:ext cx="1365408" cy="2385537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0" y="1631860"/>
            <a:ext cx="8917224" cy="39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1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0365717" y="5213361"/>
            <a:ext cx="1363672" cy="2131491"/>
            <a:chOff x="11996944" y="-442154"/>
            <a:chExt cx="1934419" cy="3023597"/>
          </a:xfrm>
        </p:grpSpPr>
        <p:sp>
          <p:nvSpPr>
            <p:cNvPr id="96" name="Freeform: Shape 36">
              <a:extLst>
                <a:ext uri="{FF2B5EF4-FFF2-40B4-BE49-F238E27FC236}">
                  <a16:creationId xmlns:a16="http://schemas.microsoft.com/office/drawing/2014/main" id="{CF2B45F5-D9BA-4C27-952E-81B843DC2BB6}"/>
                </a:ext>
              </a:extLst>
            </p:cNvPr>
            <p:cNvSpPr/>
            <p:nvPr/>
          </p:nvSpPr>
          <p:spPr>
            <a:xfrm rot="1800000">
              <a:off x="11996944" y="-197922"/>
              <a:ext cx="1934419" cy="2779365"/>
            </a:xfrm>
            <a:custGeom>
              <a:avLst/>
              <a:gdLst>
                <a:gd name="connsiteX0" fmla="*/ 652786 w 2494688"/>
                <a:gd name="connsiteY0" fmla="*/ 150548 h 3584358"/>
                <a:gd name="connsiteX1" fmla="*/ 1247344 w 2494688"/>
                <a:gd name="connsiteY1" fmla="*/ 0 h 3584358"/>
                <a:gd name="connsiteX2" fmla="*/ 2494688 w 2494688"/>
                <a:gd name="connsiteY2" fmla="*/ 1247344 h 3584358"/>
                <a:gd name="connsiteX3" fmla="*/ 2494688 w 2494688"/>
                <a:gd name="connsiteY3" fmla="*/ 2144049 h 3584358"/>
                <a:gd name="connsiteX4" fmla="*/ 0 w 2494688"/>
                <a:gd name="connsiteY4" fmla="*/ 3584358 h 3584358"/>
                <a:gd name="connsiteX5" fmla="*/ 0 w 2494688"/>
                <a:gd name="connsiteY5" fmla="*/ 1247344 h 3584358"/>
                <a:gd name="connsiteX6" fmla="*/ 652786 w 2494688"/>
                <a:gd name="connsiteY6" fmla="*/ 150548 h 35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688" h="3584358">
                  <a:moveTo>
                    <a:pt x="652786" y="150548"/>
                  </a:moveTo>
                  <a:cubicBezTo>
                    <a:pt x="829526" y="54537"/>
                    <a:pt x="1032066" y="0"/>
                    <a:pt x="1247344" y="0"/>
                  </a:cubicBezTo>
                  <a:cubicBezTo>
                    <a:pt x="1936233" y="0"/>
                    <a:pt x="2494688" y="558455"/>
                    <a:pt x="2494688" y="1247344"/>
                  </a:cubicBezTo>
                  <a:lnTo>
                    <a:pt x="2494688" y="2144049"/>
                  </a:lnTo>
                  <a:lnTo>
                    <a:pt x="0" y="3584358"/>
                  </a:lnTo>
                  <a:lnTo>
                    <a:pt x="0" y="1247344"/>
                  </a:lnTo>
                  <a:cubicBezTo>
                    <a:pt x="0" y="773733"/>
                    <a:pt x="263957" y="361772"/>
                    <a:pt x="652786" y="150548"/>
                  </a:cubicBezTo>
                  <a:close/>
                </a:path>
              </a:pathLst>
            </a:custGeom>
            <a:solidFill>
              <a:srgbClr val="92D05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52FF31-8744-4BA0-AD17-5C068801A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0376" y="-442154"/>
              <a:ext cx="1365408" cy="2385537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8" y="1681779"/>
            <a:ext cx="9394060" cy="42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1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0365717" y="5213361"/>
            <a:ext cx="1363672" cy="2131491"/>
            <a:chOff x="11996944" y="-442154"/>
            <a:chExt cx="1934419" cy="3023597"/>
          </a:xfrm>
        </p:grpSpPr>
        <p:sp>
          <p:nvSpPr>
            <p:cNvPr id="96" name="Freeform: Shape 36">
              <a:extLst>
                <a:ext uri="{FF2B5EF4-FFF2-40B4-BE49-F238E27FC236}">
                  <a16:creationId xmlns:a16="http://schemas.microsoft.com/office/drawing/2014/main" id="{CF2B45F5-D9BA-4C27-952E-81B843DC2BB6}"/>
                </a:ext>
              </a:extLst>
            </p:cNvPr>
            <p:cNvSpPr/>
            <p:nvPr/>
          </p:nvSpPr>
          <p:spPr>
            <a:xfrm rot="1800000">
              <a:off x="11996944" y="-197922"/>
              <a:ext cx="1934419" cy="2779365"/>
            </a:xfrm>
            <a:custGeom>
              <a:avLst/>
              <a:gdLst>
                <a:gd name="connsiteX0" fmla="*/ 652786 w 2494688"/>
                <a:gd name="connsiteY0" fmla="*/ 150548 h 3584358"/>
                <a:gd name="connsiteX1" fmla="*/ 1247344 w 2494688"/>
                <a:gd name="connsiteY1" fmla="*/ 0 h 3584358"/>
                <a:gd name="connsiteX2" fmla="*/ 2494688 w 2494688"/>
                <a:gd name="connsiteY2" fmla="*/ 1247344 h 3584358"/>
                <a:gd name="connsiteX3" fmla="*/ 2494688 w 2494688"/>
                <a:gd name="connsiteY3" fmla="*/ 2144049 h 3584358"/>
                <a:gd name="connsiteX4" fmla="*/ 0 w 2494688"/>
                <a:gd name="connsiteY4" fmla="*/ 3584358 h 3584358"/>
                <a:gd name="connsiteX5" fmla="*/ 0 w 2494688"/>
                <a:gd name="connsiteY5" fmla="*/ 1247344 h 3584358"/>
                <a:gd name="connsiteX6" fmla="*/ 652786 w 2494688"/>
                <a:gd name="connsiteY6" fmla="*/ 150548 h 35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688" h="3584358">
                  <a:moveTo>
                    <a:pt x="652786" y="150548"/>
                  </a:moveTo>
                  <a:cubicBezTo>
                    <a:pt x="829526" y="54537"/>
                    <a:pt x="1032066" y="0"/>
                    <a:pt x="1247344" y="0"/>
                  </a:cubicBezTo>
                  <a:cubicBezTo>
                    <a:pt x="1936233" y="0"/>
                    <a:pt x="2494688" y="558455"/>
                    <a:pt x="2494688" y="1247344"/>
                  </a:cubicBezTo>
                  <a:lnTo>
                    <a:pt x="2494688" y="2144049"/>
                  </a:lnTo>
                  <a:lnTo>
                    <a:pt x="0" y="3584358"/>
                  </a:lnTo>
                  <a:lnTo>
                    <a:pt x="0" y="1247344"/>
                  </a:lnTo>
                  <a:cubicBezTo>
                    <a:pt x="0" y="773733"/>
                    <a:pt x="263957" y="361772"/>
                    <a:pt x="652786" y="150548"/>
                  </a:cubicBezTo>
                  <a:close/>
                </a:path>
              </a:pathLst>
            </a:custGeom>
            <a:solidFill>
              <a:srgbClr val="92D05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52FF31-8744-4BA0-AD17-5C068801A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0376" y="-442154"/>
              <a:ext cx="1365408" cy="2385537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554480" y="4800066"/>
            <a:ext cx="8884920" cy="1361720"/>
            <a:chOff x="1554480" y="4800066"/>
            <a:chExt cx="8884920" cy="1361720"/>
          </a:xfrm>
        </p:grpSpPr>
        <p:sp>
          <p:nvSpPr>
            <p:cNvPr id="5" name="Rounded Rectangle 4"/>
            <p:cNvSpPr/>
            <p:nvPr/>
          </p:nvSpPr>
          <p:spPr>
            <a:xfrm>
              <a:off x="1554480" y="4800066"/>
              <a:ext cx="8884920" cy="1361720"/>
            </a:xfrm>
            <a:prstGeom prst="roundRect">
              <a:avLst>
                <a:gd name="adj" fmla="val 50000"/>
              </a:avLst>
            </a:prstGeom>
            <a:ln>
              <a:noFill/>
            </a:ln>
            <a:effectLst>
              <a:outerShdw blurRad="1905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7EFD3E-8408-4981-150D-8BE9BE796E06}"/>
                </a:ext>
              </a:extLst>
            </p:cNvPr>
            <p:cNvSpPr txBox="1"/>
            <p:nvPr/>
          </p:nvSpPr>
          <p:spPr>
            <a:xfrm>
              <a:off x="2203245" y="5142913"/>
              <a:ext cx="77383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https://github.com/IT-Labs/Quarkus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16094" y="592877"/>
            <a:ext cx="3836953" cy="3778196"/>
            <a:chOff x="4116094" y="592877"/>
            <a:chExt cx="3836953" cy="37781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A463B4-81B4-3363-EA0E-68348BBFC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7085" y="763332"/>
              <a:ext cx="3274967" cy="327496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116094" y="592877"/>
              <a:ext cx="3836953" cy="3778196"/>
            </a:xfrm>
            <a:prstGeom prst="rect">
              <a:avLst/>
            </a:prstGeom>
            <a:noFill/>
            <a:ln w="225425">
              <a:solidFill>
                <a:srgbClr val="85CC4F"/>
              </a:solidFill>
            </a:ln>
            <a:effectLst>
              <a:outerShdw blurRad="139700" dist="50800" dir="5400000" algn="ctr" rotWithShape="0">
                <a:srgbClr val="000000">
                  <a:alpha val="1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64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822B90-D786-4C91-A6E6-8DF377724A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69090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D644C8-D63D-4F62-A4CF-BCFD586E7F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i="1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705B65-E713-4566-947E-5800AA8EF1C3}"/>
              </a:ext>
            </a:extLst>
          </p:cNvPr>
          <p:cNvCxnSpPr>
            <a:cxnSpLocks/>
          </p:cNvCxnSpPr>
          <p:nvPr/>
        </p:nvCxnSpPr>
        <p:spPr>
          <a:xfrm flipH="1">
            <a:off x="2203186" y="1"/>
            <a:ext cx="3182081" cy="555949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B40A661-3C15-4079-8B3A-7A9B222E381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8" t="2804" r="-4636" b="-165"/>
          <a:stretch/>
        </p:blipFill>
        <p:spPr>
          <a:xfrm>
            <a:off x="138799" y="11575"/>
            <a:ext cx="7501521" cy="6829063"/>
          </a:xfrm>
          <a:custGeom>
            <a:avLst/>
            <a:gdLst>
              <a:gd name="connsiteX0" fmla="*/ 2274905 w 6873909"/>
              <a:gd name="connsiteY0" fmla="*/ 0 h 6857999"/>
              <a:gd name="connsiteX1" fmla="*/ 6873909 w 6873909"/>
              <a:gd name="connsiteY1" fmla="*/ 0 h 6857999"/>
              <a:gd name="connsiteX2" fmla="*/ 5271309 w 6873909"/>
              <a:gd name="connsiteY2" fmla="*/ 2775784 h 6857999"/>
              <a:gd name="connsiteX3" fmla="*/ 5406341 w 6873909"/>
              <a:gd name="connsiteY3" fmla="*/ 2842787 h 6857999"/>
              <a:gd name="connsiteX4" fmla="*/ 5875565 w 6873909"/>
              <a:gd name="connsiteY4" fmla="*/ 4593952 h 6857999"/>
              <a:gd name="connsiteX5" fmla="*/ 4568417 w 6873909"/>
              <a:gd name="connsiteY5" fmla="*/ 6857999 h 6857999"/>
              <a:gd name="connsiteX6" fmla="*/ 1607896 w 6873909"/>
              <a:gd name="connsiteY6" fmla="*/ 6857999 h 6857999"/>
              <a:gd name="connsiteX7" fmla="*/ 1840101 w 6873909"/>
              <a:gd name="connsiteY7" fmla="*/ 6455808 h 6857999"/>
              <a:gd name="connsiteX8" fmla="*/ 1697490 w 6873909"/>
              <a:gd name="connsiteY8" fmla="*/ 6443379 h 6857999"/>
              <a:gd name="connsiteX9" fmla="*/ 996046 w 6873909"/>
              <a:gd name="connsiteY9" fmla="*/ 6197903 h 6857999"/>
              <a:gd name="connsiteX10" fmla="*/ 267133 w 6873909"/>
              <a:gd name="connsiteY10" fmla="*/ 347756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73909" h="6857999">
                <a:moveTo>
                  <a:pt x="2274905" y="0"/>
                </a:moveTo>
                <a:lnTo>
                  <a:pt x="6873909" y="0"/>
                </a:lnTo>
                <a:lnTo>
                  <a:pt x="5271309" y="2775784"/>
                </a:lnTo>
                <a:lnTo>
                  <a:pt x="5406341" y="2842787"/>
                </a:lnTo>
                <a:cubicBezTo>
                  <a:pt x="6019486" y="3196785"/>
                  <a:pt x="6229564" y="3980808"/>
                  <a:pt x="5875565" y="4593952"/>
                </a:cubicBezTo>
                <a:lnTo>
                  <a:pt x="4568417" y="6857999"/>
                </a:lnTo>
                <a:lnTo>
                  <a:pt x="1607896" y="6857999"/>
                </a:lnTo>
                <a:lnTo>
                  <a:pt x="1840101" y="6455808"/>
                </a:lnTo>
                <a:lnTo>
                  <a:pt x="1697490" y="6443379"/>
                </a:lnTo>
                <a:cubicBezTo>
                  <a:pt x="1457105" y="6407541"/>
                  <a:pt x="1219285" y="6326790"/>
                  <a:pt x="996046" y="6197903"/>
                </a:cubicBezTo>
                <a:cubicBezTo>
                  <a:pt x="43561" y="5647985"/>
                  <a:pt x="-282784" y="4430048"/>
                  <a:pt x="267133" y="3477563"/>
                </a:cubicBezTo>
                <a:close/>
              </a:path>
            </a:pathLst>
          </a:cu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C1283DD-9896-4F26-BC5B-C60D74A144AF}"/>
              </a:ext>
            </a:extLst>
          </p:cNvPr>
          <p:cNvCxnSpPr>
            <a:cxnSpLocks/>
          </p:cNvCxnSpPr>
          <p:nvPr/>
        </p:nvCxnSpPr>
        <p:spPr>
          <a:xfrm flipH="1">
            <a:off x="2669564" y="2928151"/>
            <a:ext cx="2249324" cy="3929849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AF0485-C151-42C0-8B2F-719260F0975C}"/>
              </a:ext>
            </a:extLst>
          </p:cNvPr>
          <p:cNvCxnSpPr>
            <a:cxnSpLocks/>
          </p:cNvCxnSpPr>
          <p:nvPr/>
        </p:nvCxnSpPr>
        <p:spPr>
          <a:xfrm flipV="1">
            <a:off x="3034346" y="0"/>
            <a:ext cx="855213" cy="1494163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04" y="241430"/>
            <a:ext cx="1243769" cy="487116"/>
          </a:xfrm>
          <a:prstGeom prst="rect">
            <a:avLst/>
          </a:prstGeom>
        </p:spPr>
      </p:pic>
      <p:sp>
        <p:nvSpPr>
          <p:cNvPr id="17" name="Freeform: Shape 36">
            <a:extLst>
              <a:ext uri="{FF2B5EF4-FFF2-40B4-BE49-F238E27FC236}">
                <a16:creationId xmlns:a16="http://schemas.microsoft.com/office/drawing/2014/main" id="{CF2B45F5-D9BA-4C27-952E-81B843DC2BB6}"/>
              </a:ext>
            </a:extLst>
          </p:cNvPr>
          <p:cNvSpPr/>
          <p:nvPr/>
        </p:nvSpPr>
        <p:spPr>
          <a:xfrm rot="1800000">
            <a:off x="3971625" y="4137421"/>
            <a:ext cx="2494688" cy="3584358"/>
          </a:xfrm>
          <a:custGeom>
            <a:avLst/>
            <a:gdLst>
              <a:gd name="connsiteX0" fmla="*/ 652786 w 2494688"/>
              <a:gd name="connsiteY0" fmla="*/ 150548 h 3584358"/>
              <a:gd name="connsiteX1" fmla="*/ 1247344 w 2494688"/>
              <a:gd name="connsiteY1" fmla="*/ 0 h 3584358"/>
              <a:gd name="connsiteX2" fmla="*/ 2494688 w 2494688"/>
              <a:gd name="connsiteY2" fmla="*/ 1247344 h 3584358"/>
              <a:gd name="connsiteX3" fmla="*/ 2494688 w 2494688"/>
              <a:gd name="connsiteY3" fmla="*/ 2144049 h 3584358"/>
              <a:gd name="connsiteX4" fmla="*/ 0 w 2494688"/>
              <a:gd name="connsiteY4" fmla="*/ 3584358 h 3584358"/>
              <a:gd name="connsiteX5" fmla="*/ 0 w 2494688"/>
              <a:gd name="connsiteY5" fmla="*/ 1247344 h 3584358"/>
              <a:gd name="connsiteX6" fmla="*/ 652786 w 2494688"/>
              <a:gd name="connsiteY6" fmla="*/ 150548 h 358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4688" h="3584358">
                <a:moveTo>
                  <a:pt x="652786" y="150548"/>
                </a:moveTo>
                <a:cubicBezTo>
                  <a:pt x="829526" y="54537"/>
                  <a:pt x="1032066" y="0"/>
                  <a:pt x="1247344" y="0"/>
                </a:cubicBezTo>
                <a:cubicBezTo>
                  <a:pt x="1936233" y="0"/>
                  <a:pt x="2494688" y="558455"/>
                  <a:pt x="2494688" y="1247344"/>
                </a:cubicBezTo>
                <a:lnTo>
                  <a:pt x="2494688" y="2144049"/>
                </a:lnTo>
                <a:lnTo>
                  <a:pt x="0" y="3584358"/>
                </a:lnTo>
                <a:lnTo>
                  <a:pt x="0" y="1247344"/>
                </a:lnTo>
                <a:cubicBezTo>
                  <a:pt x="0" y="773733"/>
                  <a:pt x="263957" y="361772"/>
                  <a:pt x="652786" y="150548"/>
                </a:cubicBezTo>
                <a:close/>
              </a:path>
            </a:pathLst>
          </a:custGeom>
          <a:solidFill>
            <a:srgbClr val="92D05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7449653" y="1583855"/>
            <a:ext cx="3751747" cy="892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latin typeface="+mn-lt"/>
              </a:rPr>
              <a:t>Key Takeaways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555D1BD-7525-44DE-A3AC-1C2A59C377DB}"/>
              </a:ext>
            </a:extLst>
          </p:cNvPr>
          <p:cNvSpPr txBox="1">
            <a:spLocks/>
          </p:cNvSpPr>
          <p:nvPr/>
        </p:nvSpPr>
        <p:spPr>
          <a:xfrm>
            <a:off x="7449653" y="2476030"/>
            <a:ext cx="3919749" cy="3274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Slow Build</a:t>
            </a: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Fast Startup </a:t>
            </a: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Memory Footprint</a:t>
            </a: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Good Testing </a:t>
            </a: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Community </a:t>
            </a: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 err="1">
                <a:latin typeface="+mj-lt"/>
              </a:rPr>
              <a:t>Serverless</a:t>
            </a:r>
            <a:r>
              <a:rPr lang="en-US" sz="2400" b="1" dirty="0">
                <a:latin typeface="+mj-lt"/>
              </a:rPr>
              <a:t> and </a:t>
            </a:r>
            <a:r>
              <a:rPr lang="en-US" sz="2400" b="1" dirty="0" err="1">
                <a:latin typeface="+mj-lt"/>
              </a:rPr>
              <a:t>Microservices</a:t>
            </a:r>
            <a:endParaRPr lang="en-US" sz="2400" b="1" dirty="0">
              <a:latin typeface="+mj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AF0485-C151-42C0-8B2F-719260F0975C}"/>
              </a:ext>
            </a:extLst>
          </p:cNvPr>
          <p:cNvCxnSpPr>
            <a:cxnSpLocks/>
          </p:cNvCxnSpPr>
          <p:nvPr/>
        </p:nvCxnSpPr>
        <p:spPr>
          <a:xfrm flipH="1">
            <a:off x="7550566" y="2270760"/>
            <a:ext cx="2132496" cy="15836"/>
          </a:xfrm>
          <a:prstGeom prst="line">
            <a:avLst/>
          </a:prstGeom>
          <a:ln>
            <a:solidFill>
              <a:srgbClr val="85CC4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822B90-D786-4C91-A6E6-8DF377724A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69090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D644C8-D63D-4F62-A4CF-BCFD586E7F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i="1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705B65-E713-4566-947E-5800AA8EF1C3}"/>
              </a:ext>
            </a:extLst>
          </p:cNvPr>
          <p:cNvCxnSpPr>
            <a:cxnSpLocks/>
          </p:cNvCxnSpPr>
          <p:nvPr/>
        </p:nvCxnSpPr>
        <p:spPr>
          <a:xfrm flipH="1">
            <a:off x="2203186" y="1"/>
            <a:ext cx="3182081" cy="555949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B40A661-3C15-4079-8B3A-7A9B222E381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0" t="-337" r="281"/>
          <a:stretch/>
        </p:blipFill>
        <p:spPr>
          <a:xfrm>
            <a:off x="138799" y="-23148"/>
            <a:ext cx="7501521" cy="6898510"/>
          </a:xfrm>
          <a:custGeom>
            <a:avLst/>
            <a:gdLst>
              <a:gd name="connsiteX0" fmla="*/ 2274905 w 6873909"/>
              <a:gd name="connsiteY0" fmla="*/ 0 h 6857999"/>
              <a:gd name="connsiteX1" fmla="*/ 6873909 w 6873909"/>
              <a:gd name="connsiteY1" fmla="*/ 0 h 6857999"/>
              <a:gd name="connsiteX2" fmla="*/ 5271309 w 6873909"/>
              <a:gd name="connsiteY2" fmla="*/ 2775784 h 6857999"/>
              <a:gd name="connsiteX3" fmla="*/ 5406341 w 6873909"/>
              <a:gd name="connsiteY3" fmla="*/ 2842787 h 6857999"/>
              <a:gd name="connsiteX4" fmla="*/ 5875565 w 6873909"/>
              <a:gd name="connsiteY4" fmla="*/ 4593952 h 6857999"/>
              <a:gd name="connsiteX5" fmla="*/ 4568417 w 6873909"/>
              <a:gd name="connsiteY5" fmla="*/ 6857999 h 6857999"/>
              <a:gd name="connsiteX6" fmla="*/ 1607896 w 6873909"/>
              <a:gd name="connsiteY6" fmla="*/ 6857999 h 6857999"/>
              <a:gd name="connsiteX7" fmla="*/ 1840101 w 6873909"/>
              <a:gd name="connsiteY7" fmla="*/ 6455808 h 6857999"/>
              <a:gd name="connsiteX8" fmla="*/ 1697490 w 6873909"/>
              <a:gd name="connsiteY8" fmla="*/ 6443379 h 6857999"/>
              <a:gd name="connsiteX9" fmla="*/ 996046 w 6873909"/>
              <a:gd name="connsiteY9" fmla="*/ 6197903 h 6857999"/>
              <a:gd name="connsiteX10" fmla="*/ 267133 w 6873909"/>
              <a:gd name="connsiteY10" fmla="*/ 347756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73909" h="6857999">
                <a:moveTo>
                  <a:pt x="2274905" y="0"/>
                </a:moveTo>
                <a:lnTo>
                  <a:pt x="6873909" y="0"/>
                </a:lnTo>
                <a:lnTo>
                  <a:pt x="5271309" y="2775784"/>
                </a:lnTo>
                <a:lnTo>
                  <a:pt x="5406341" y="2842787"/>
                </a:lnTo>
                <a:cubicBezTo>
                  <a:pt x="6019486" y="3196785"/>
                  <a:pt x="6229564" y="3980808"/>
                  <a:pt x="5875565" y="4593952"/>
                </a:cubicBezTo>
                <a:lnTo>
                  <a:pt x="4568417" y="6857999"/>
                </a:lnTo>
                <a:lnTo>
                  <a:pt x="1607896" y="6857999"/>
                </a:lnTo>
                <a:lnTo>
                  <a:pt x="1840101" y="6455808"/>
                </a:lnTo>
                <a:lnTo>
                  <a:pt x="1697490" y="6443379"/>
                </a:lnTo>
                <a:cubicBezTo>
                  <a:pt x="1457105" y="6407541"/>
                  <a:pt x="1219285" y="6326790"/>
                  <a:pt x="996046" y="6197903"/>
                </a:cubicBezTo>
                <a:cubicBezTo>
                  <a:pt x="43561" y="5647985"/>
                  <a:pt x="-282784" y="4430048"/>
                  <a:pt x="267133" y="3477563"/>
                </a:cubicBezTo>
                <a:close/>
              </a:path>
            </a:pathLst>
          </a:cu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C1283DD-9896-4F26-BC5B-C60D74A144AF}"/>
              </a:ext>
            </a:extLst>
          </p:cNvPr>
          <p:cNvCxnSpPr>
            <a:cxnSpLocks/>
          </p:cNvCxnSpPr>
          <p:nvPr/>
        </p:nvCxnSpPr>
        <p:spPr>
          <a:xfrm flipH="1">
            <a:off x="2669564" y="2928151"/>
            <a:ext cx="2249324" cy="3929849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AF0485-C151-42C0-8B2F-719260F0975C}"/>
              </a:ext>
            </a:extLst>
          </p:cNvPr>
          <p:cNvCxnSpPr>
            <a:cxnSpLocks/>
          </p:cNvCxnSpPr>
          <p:nvPr/>
        </p:nvCxnSpPr>
        <p:spPr>
          <a:xfrm flipV="1">
            <a:off x="3034346" y="0"/>
            <a:ext cx="855213" cy="1494163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04" y="241430"/>
            <a:ext cx="1243769" cy="487116"/>
          </a:xfrm>
          <a:prstGeom prst="rect">
            <a:avLst/>
          </a:prstGeom>
        </p:spPr>
      </p:pic>
      <p:sp>
        <p:nvSpPr>
          <p:cNvPr id="17" name="Freeform: Shape 36">
            <a:extLst>
              <a:ext uri="{FF2B5EF4-FFF2-40B4-BE49-F238E27FC236}">
                <a16:creationId xmlns:a16="http://schemas.microsoft.com/office/drawing/2014/main" id="{CF2B45F5-D9BA-4C27-952E-81B843DC2BB6}"/>
              </a:ext>
            </a:extLst>
          </p:cNvPr>
          <p:cNvSpPr/>
          <p:nvPr/>
        </p:nvSpPr>
        <p:spPr>
          <a:xfrm rot="1800000">
            <a:off x="3971625" y="4137421"/>
            <a:ext cx="2494688" cy="3584358"/>
          </a:xfrm>
          <a:custGeom>
            <a:avLst/>
            <a:gdLst>
              <a:gd name="connsiteX0" fmla="*/ 652786 w 2494688"/>
              <a:gd name="connsiteY0" fmla="*/ 150548 h 3584358"/>
              <a:gd name="connsiteX1" fmla="*/ 1247344 w 2494688"/>
              <a:gd name="connsiteY1" fmla="*/ 0 h 3584358"/>
              <a:gd name="connsiteX2" fmla="*/ 2494688 w 2494688"/>
              <a:gd name="connsiteY2" fmla="*/ 1247344 h 3584358"/>
              <a:gd name="connsiteX3" fmla="*/ 2494688 w 2494688"/>
              <a:gd name="connsiteY3" fmla="*/ 2144049 h 3584358"/>
              <a:gd name="connsiteX4" fmla="*/ 0 w 2494688"/>
              <a:gd name="connsiteY4" fmla="*/ 3584358 h 3584358"/>
              <a:gd name="connsiteX5" fmla="*/ 0 w 2494688"/>
              <a:gd name="connsiteY5" fmla="*/ 1247344 h 3584358"/>
              <a:gd name="connsiteX6" fmla="*/ 652786 w 2494688"/>
              <a:gd name="connsiteY6" fmla="*/ 150548 h 358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4688" h="3584358">
                <a:moveTo>
                  <a:pt x="652786" y="150548"/>
                </a:moveTo>
                <a:cubicBezTo>
                  <a:pt x="829526" y="54537"/>
                  <a:pt x="1032066" y="0"/>
                  <a:pt x="1247344" y="0"/>
                </a:cubicBezTo>
                <a:cubicBezTo>
                  <a:pt x="1936233" y="0"/>
                  <a:pt x="2494688" y="558455"/>
                  <a:pt x="2494688" y="1247344"/>
                </a:cubicBezTo>
                <a:lnTo>
                  <a:pt x="2494688" y="2144049"/>
                </a:lnTo>
                <a:lnTo>
                  <a:pt x="0" y="3584358"/>
                </a:lnTo>
                <a:lnTo>
                  <a:pt x="0" y="1247344"/>
                </a:lnTo>
                <a:cubicBezTo>
                  <a:pt x="0" y="773733"/>
                  <a:pt x="263957" y="361772"/>
                  <a:pt x="652786" y="150548"/>
                </a:cubicBezTo>
                <a:close/>
              </a:path>
            </a:pathLst>
          </a:custGeom>
          <a:solidFill>
            <a:srgbClr val="92D05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7573041" y="2861680"/>
            <a:ext cx="3751747" cy="892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dirty="0">
                <a:latin typeface="+mn-lt"/>
              </a:rPr>
              <a:t>QA </a:t>
            </a:r>
            <a:r>
              <a:rPr lang="en-US" sz="7200" b="1" dirty="0">
                <a:solidFill>
                  <a:srgbClr val="92D050"/>
                </a:solidFill>
                <a:latin typeface="+mn-lt"/>
              </a:rPr>
              <a:t>???</a:t>
            </a:r>
            <a:endParaRPr lang="en-US" sz="7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186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9481"/>
          <a:stretch/>
        </p:blipFill>
        <p:spPr>
          <a:xfrm>
            <a:off x="-15240" y="0"/>
            <a:ext cx="12207240" cy="6869161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55537E7-CB6C-4B47-883D-B48F932C658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9928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51" imgH="351" progId="TCLayout.ActiveDocument.1">
                  <p:embed/>
                </p:oleObj>
              </mc:Choice>
              <mc:Fallback>
                <p:oleObj name="think-cell Slide" r:id="rId6" imgW="351" imgH="35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55537E7-CB6C-4B47-883D-B48F932C65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293234C-E2A4-45BB-AD76-4C20295F048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6600" b="1" i="1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CB7410-C215-443C-9BF2-5DA03EE2D7B6}"/>
              </a:ext>
            </a:extLst>
          </p:cNvPr>
          <p:cNvSpPr/>
          <p:nvPr/>
        </p:nvSpPr>
        <p:spPr>
          <a:xfrm rot="1800000" flipH="1" flipV="1">
            <a:off x="5962585" y="-1545621"/>
            <a:ext cx="4612590" cy="9300456"/>
          </a:xfrm>
          <a:custGeom>
            <a:avLst/>
            <a:gdLst>
              <a:gd name="connsiteX0" fmla="*/ 4612590 w 4612590"/>
              <a:gd name="connsiteY0" fmla="*/ 6903579 h 9300456"/>
              <a:gd name="connsiteX1" fmla="*/ 461077 w 4612590"/>
              <a:gd name="connsiteY1" fmla="*/ 9300456 h 9300456"/>
              <a:gd name="connsiteX2" fmla="*/ 0 w 4612590"/>
              <a:gd name="connsiteY2" fmla="*/ 8501847 h 9300456"/>
              <a:gd name="connsiteX3" fmla="*/ 0 w 4612590"/>
              <a:gd name="connsiteY3" fmla="*/ 2238137 h 9300456"/>
              <a:gd name="connsiteX4" fmla="*/ 87490 w 4612590"/>
              <a:gd name="connsiteY4" fmla="*/ 1606761 h 9300456"/>
              <a:gd name="connsiteX5" fmla="*/ 91256 w 4612590"/>
              <a:gd name="connsiteY5" fmla="*/ 1595037 h 9300456"/>
              <a:gd name="connsiteX6" fmla="*/ 2853942 w 4612590"/>
              <a:gd name="connsiteY6" fmla="*/ 0 h 9300456"/>
              <a:gd name="connsiteX7" fmla="*/ 2992117 w 4612590"/>
              <a:gd name="connsiteY7" fmla="*/ 35528 h 9300456"/>
              <a:gd name="connsiteX8" fmla="*/ 4612590 w 4612590"/>
              <a:gd name="connsiteY8" fmla="*/ 2238137 h 930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2590" h="9300456">
                <a:moveTo>
                  <a:pt x="4612590" y="6903579"/>
                </a:moveTo>
                <a:lnTo>
                  <a:pt x="461077" y="9300456"/>
                </a:lnTo>
                <a:lnTo>
                  <a:pt x="0" y="8501847"/>
                </a:lnTo>
                <a:lnTo>
                  <a:pt x="0" y="2238137"/>
                </a:lnTo>
                <a:cubicBezTo>
                  <a:pt x="-1" y="2019214"/>
                  <a:pt x="30503" y="1807416"/>
                  <a:pt x="87490" y="1606761"/>
                </a:cubicBezTo>
                <a:lnTo>
                  <a:pt x="91256" y="1595037"/>
                </a:lnTo>
                <a:lnTo>
                  <a:pt x="2853942" y="0"/>
                </a:lnTo>
                <a:lnTo>
                  <a:pt x="2992117" y="35528"/>
                </a:lnTo>
                <a:cubicBezTo>
                  <a:pt x="3930937" y="327532"/>
                  <a:pt x="4612590" y="1203229"/>
                  <a:pt x="4612590" y="2238137"/>
                </a:cubicBez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CBEDD-1823-4C09-8252-16A6EAA6D8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876" y="2550763"/>
            <a:ext cx="4878374" cy="997196"/>
          </a:xfrm>
          <a:noFill/>
        </p:spPr>
        <p:txBody>
          <a:bodyPr wrap="square" lIns="0" tIns="0" rIns="0" bIns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+mn-lt"/>
              </a:rPr>
              <a:t>Thank You!</a:t>
            </a:r>
            <a:endParaRPr lang="en-ID" sz="72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493334-9091-41A2-BA2F-B34F0EEDEE9A}"/>
              </a:ext>
            </a:extLst>
          </p:cNvPr>
          <p:cNvCxnSpPr>
            <a:cxnSpLocks/>
          </p:cNvCxnSpPr>
          <p:nvPr/>
        </p:nvCxnSpPr>
        <p:spPr>
          <a:xfrm flipH="1">
            <a:off x="5279603" y="0"/>
            <a:ext cx="897036" cy="1567232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16E2B39-3759-4E74-BA45-9F479EAC73D1}"/>
              </a:ext>
            </a:extLst>
          </p:cNvPr>
          <p:cNvSpPr/>
          <p:nvPr/>
        </p:nvSpPr>
        <p:spPr>
          <a:xfrm rot="1800000">
            <a:off x="8708172" y="3380580"/>
            <a:ext cx="2037703" cy="4273088"/>
          </a:xfrm>
          <a:custGeom>
            <a:avLst/>
            <a:gdLst>
              <a:gd name="connsiteX0" fmla="*/ 670893 w 2563886"/>
              <a:gd name="connsiteY0" fmla="*/ 154724 h 5376499"/>
              <a:gd name="connsiteX1" fmla="*/ 1281943 w 2563886"/>
              <a:gd name="connsiteY1" fmla="*/ 0 h 5376499"/>
              <a:gd name="connsiteX2" fmla="*/ 2563886 w 2563886"/>
              <a:gd name="connsiteY2" fmla="*/ 1281943 h 5376499"/>
              <a:gd name="connsiteX3" fmla="*/ 2563886 w 2563886"/>
              <a:gd name="connsiteY3" fmla="*/ 3896239 h 5376499"/>
              <a:gd name="connsiteX4" fmla="*/ 0 w 2563886"/>
              <a:gd name="connsiteY4" fmla="*/ 5376499 h 5376499"/>
              <a:gd name="connsiteX5" fmla="*/ 0 w 2563886"/>
              <a:gd name="connsiteY5" fmla="*/ 1281943 h 5376499"/>
              <a:gd name="connsiteX6" fmla="*/ 670893 w 2563886"/>
              <a:gd name="connsiteY6" fmla="*/ 154724 h 537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3886" h="5376499">
                <a:moveTo>
                  <a:pt x="670893" y="154724"/>
                </a:moveTo>
                <a:cubicBezTo>
                  <a:pt x="852535" y="56050"/>
                  <a:pt x="1060694" y="0"/>
                  <a:pt x="1281943" y="0"/>
                </a:cubicBezTo>
                <a:cubicBezTo>
                  <a:pt x="1989941" y="0"/>
                  <a:pt x="2563886" y="573945"/>
                  <a:pt x="2563886" y="1281943"/>
                </a:cubicBezTo>
                <a:lnTo>
                  <a:pt x="2563886" y="3896239"/>
                </a:lnTo>
                <a:lnTo>
                  <a:pt x="0" y="5376499"/>
                </a:lnTo>
                <a:lnTo>
                  <a:pt x="0" y="1281943"/>
                </a:lnTo>
                <a:cubicBezTo>
                  <a:pt x="0" y="795195"/>
                  <a:pt x="271279" y="371807"/>
                  <a:pt x="670893" y="15472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228F5D-D894-4E38-823F-0E99279E38E1}"/>
              </a:ext>
            </a:extLst>
          </p:cNvPr>
          <p:cNvCxnSpPr>
            <a:cxnSpLocks/>
          </p:cNvCxnSpPr>
          <p:nvPr/>
        </p:nvCxnSpPr>
        <p:spPr>
          <a:xfrm flipH="1">
            <a:off x="8720546" y="4154592"/>
            <a:ext cx="1547347" cy="2703408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6" y="513322"/>
            <a:ext cx="2071044" cy="81111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938155" y="5963723"/>
            <a:ext cx="158428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</a:rPr>
              <a:t>www.it-labs.com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2" y="4963769"/>
            <a:ext cx="355373" cy="3553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2" y="5482990"/>
            <a:ext cx="346232" cy="34623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06344" y="4968602"/>
            <a:ext cx="190379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contact@it-labs.com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320" y="5482990"/>
            <a:ext cx="157286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</a:rPr>
              <a:t>+1 800 920 4829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16586" y="5974850"/>
            <a:ext cx="348845" cy="348845"/>
            <a:chOff x="5732187" y="50324680"/>
            <a:chExt cx="348845" cy="348845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567" y="50389914"/>
              <a:ext cx="215336" cy="215336"/>
            </a:xfrm>
            <a:prstGeom prst="rect">
              <a:avLst/>
            </a:prstGeom>
          </p:spPr>
        </p:pic>
        <p:sp>
          <p:nvSpPr>
            <p:cNvPr id="35" name="Oval 34"/>
            <p:cNvSpPr/>
            <p:nvPr/>
          </p:nvSpPr>
          <p:spPr>
            <a:xfrm>
              <a:off x="5732187" y="50324680"/>
              <a:ext cx="348845" cy="34884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34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4822B90-D786-4C91-A6E6-8DF377724A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69090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4822B90-D786-4C91-A6E6-8DF377724A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AD644C8-D63D-4F62-A4CF-BCFD586E7F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i="1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705B65-E713-4566-947E-5800AA8EF1C3}"/>
              </a:ext>
            </a:extLst>
          </p:cNvPr>
          <p:cNvCxnSpPr>
            <a:cxnSpLocks/>
          </p:cNvCxnSpPr>
          <p:nvPr/>
        </p:nvCxnSpPr>
        <p:spPr>
          <a:xfrm flipH="1">
            <a:off x="2203186" y="1"/>
            <a:ext cx="3182081" cy="555949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B40A661-3C15-4079-8B3A-7A9B222E381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" b="735"/>
          <a:stretch/>
        </p:blipFill>
        <p:spPr>
          <a:xfrm>
            <a:off x="138799" y="0"/>
            <a:ext cx="7501521" cy="6858000"/>
          </a:xfrm>
          <a:custGeom>
            <a:avLst/>
            <a:gdLst>
              <a:gd name="connsiteX0" fmla="*/ 2274905 w 6873909"/>
              <a:gd name="connsiteY0" fmla="*/ 0 h 6857999"/>
              <a:gd name="connsiteX1" fmla="*/ 6873909 w 6873909"/>
              <a:gd name="connsiteY1" fmla="*/ 0 h 6857999"/>
              <a:gd name="connsiteX2" fmla="*/ 5271309 w 6873909"/>
              <a:gd name="connsiteY2" fmla="*/ 2775784 h 6857999"/>
              <a:gd name="connsiteX3" fmla="*/ 5406341 w 6873909"/>
              <a:gd name="connsiteY3" fmla="*/ 2842787 h 6857999"/>
              <a:gd name="connsiteX4" fmla="*/ 5875565 w 6873909"/>
              <a:gd name="connsiteY4" fmla="*/ 4593952 h 6857999"/>
              <a:gd name="connsiteX5" fmla="*/ 4568417 w 6873909"/>
              <a:gd name="connsiteY5" fmla="*/ 6857999 h 6857999"/>
              <a:gd name="connsiteX6" fmla="*/ 1607896 w 6873909"/>
              <a:gd name="connsiteY6" fmla="*/ 6857999 h 6857999"/>
              <a:gd name="connsiteX7" fmla="*/ 1840101 w 6873909"/>
              <a:gd name="connsiteY7" fmla="*/ 6455808 h 6857999"/>
              <a:gd name="connsiteX8" fmla="*/ 1697490 w 6873909"/>
              <a:gd name="connsiteY8" fmla="*/ 6443379 h 6857999"/>
              <a:gd name="connsiteX9" fmla="*/ 996046 w 6873909"/>
              <a:gd name="connsiteY9" fmla="*/ 6197903 h 6857999"/>
              <a:gd name="connsiteX10" fmla="*/ 267133 w 6873909"/>
              <a:gd name="connsiteY10" fmla="*/ 347756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73909" h="6857999">
                <a:moveTo>
                  <a:pt x="2274905" y="0"/>
                </a:moveTo>
                <a:lnTo>
                  <a:pt x="6873909" y="0"/>
                </a:lnTo>
                <a:lnTo>
                  <a:pt x="5271309" y="2775784"/>
                </a:lnTo>
                <a:lnTo>
                  <a:pt x="5406341" y="2842787"/>
                </a:lnTo>
                <a:cubicBezTo>
                  <a:pt x="6019486" y="3196785"/>
                  <a:pt x="6229564" y="3980808"/>
                  <a:pt x="5875565" y="4593952"/>
                </a:cubicBezTo>
                <a:lnTo>
                  <a:pt x="4568417" y="6857999"/>
                </a:lnTo>
                <a:lnTo>
                  <a:pt x="1607896" y="6857999"/>
                </a:lnTo>
                <a:lnTo>
                  <a:pt x="1840101" y="6455808"/>
                </a:lnTo>
                <a:lnTo>
                  <a:pt x="1697490" y="6443379"/>
                </a:lnTo>
                <a:cubicBezTo>
                  <a:pt x="1457105" y="6407541"/>
                  <a:pt x="1219285" y="6326790"/>
                  <a:pt x="996046" y="6197903"/>
                </a:cubicBezTo>
                <a:cubicBezTo>
                  <a:pt x="43561" y="5647985"/>
                  <a:pt x="-282784" y="4430048"/>
                  <a:pt x="267133" y="3477563"/>
                </a:cubicBezTo>
                <a:close/>
              </a:path>
            </a:pathLst>
          </a:cu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C1283DD-9896-4F26-BC5B-C60D74A144AF}"/>
              </a:ext>
            </a:extLst>
          </p:cNvPr>
          <p:cNvCxnSpPr>
            <a:cxnSpLocks/>
          </p:cNvCxnSpPr>
          <p:nvPr/>
        </p:nvCxnSpPr>
        <p:spPr>
          <a:xfrm flipH="1">
            <a:off x="2669564" y="2928151"/>
            <a:ext cx="2249324" cy="3929849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AF0485-C151-42C0-8B2F-719260F0975C}"/>
              </a:ext>
            </a:extLst>
          </p:cNvPr>
          <p:cNvCxnSpPr>
            <a:cxnSpLocks/>
          </p:cNvCxnSpPr>
          <p:nvPr/>
        </p:nvCxnSpPr>
        <p:spPr>
          <a:xfrm flipV="1">
            <a:off x="3034346" y="0"/>
            <a:ext cx="855213" cy="1494163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904" y="241430"/>
            <a:ext cx="1243769" cy="487116"/>
          </a:xfrm>
          <a:prstGeom prst="rect">
            <a:avLst/>
          </a:prstGeom>
        </p:spPr>
      </p:pic>
      <p:sp>
        <p:nvSpPr>
          <p:cNvPr id="17" name="Freeform: Shape 36">
            <a:extLst>
              <a:ext uri="{FF2B5EF4-FFF2-40B4-BE49-F238E27FC236}">
                <a16:creationId xmlns:a16="http://schemas.microsoft.com/office/drawing/2014/main" id="{CF2B45F5-D9BA-4C27-952E-81B843DC2BB6}"/>
              </a:ext>
            </a:extLst>
          </p:cNvPr>
          <p:cNvSpPr/>
          <p:nvPr/>
        </p:nvSpPr>
        <p:spPr>
          <a:xfrm rot="1800000">
            <a:off x="3971625" y="4137421"/>
            <a:ext cx="2494688" cy="3584358"/>
          </a:xfrm>
          <a:custGeom>
            <a:avLst/>
            <a:gdLst>
              <a:gd name="connsiteX0" fmla="*/ 652786 w 2494688"/>
              <a:gd name="connsiteY0" fmla="*/ 150548 h 3584358"/>
              <a:gd name="connsiteX1" fmla="*/ 1247344 w 2494688"/>
              <a:gd name="connsiteY1" fmla="*/ 0 h 3584358"/>
              <a:gd name="connsiteX2" fmla="*/ 2494688 w 2494688"/>
              <a:gd name="connsiteY2" fmla="*/ 1247344 h 3584358"/>
              <a:gd name="connsiteX3" fmla="*/ 2494688 w 2494688"/>
              <a:gd name="connsiteY3" fmla="*/ 2144049 h 3584358"/>
              <a:gd name="connsiteX4" fmla="*/ 0 w 2494688"/>
              <a:gd name="connsiteY4" fmla="*/ 3584358 h 3584358"/>
              <a:gd name="connsiteX5" fmla="*/ 0 w 2494688"/>
              <a:gd name="connsiteY5" fmla="*/ 1247344 h 3584358"/>
              <a:gd name="connsiteX6" fmla="*/ 652786 w 2494688"/>
              <a:gd name="connsiteY6" fmla="*/ 150548 h 358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4688" h="3584358">
                <a:moveTo>
                  <a:pt x="652786" y="150548"/>
                </a:moveTo>
                <a:cubicBezTo>
                  <a:pt x="829526" y="54537"/>
                  <a:pt x="1032066" y="0"/>
                  <a:pt x="1247344" y="0"/>
                </a:cubicBezTo>
                <a:cubicBezTo>
                  <a:pt x="1936233" y="0"/>
                  <a:pt x="2494688" y="558455"/>
                  <a:pt x="2494688" y="1247344"/>
                </a:cubicBezTo>
                <a:lnTo>
                  <a:pt x="2494688" y="2144049"/>
                </a:lnTo>
                <a:lnTo>
                  <a:pt x="0" y="3584358"/>
                </a:lnTo>
                <a:lnTo>
                  <a:pt x="0" y="1247344"/>
                </a:lnTo>
                <a:cubicBezTo>
                  <a:pt x="0" y="773733"/>
                  <a:pt x="263957" y="361772"/>
                  <a:pt x="652786" y="150548"/>
                </a:cubicBezTo>
                <a:close/>
              </a:path>
            </a:pathLst>
          </a:custGeom>
          <a:solidFill>
            <a:srgbClr val="92D05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7449653" y="1583855"/>
            <a:ext cx="2454275" cy="8921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latin typeface="+mn-lt"/>
              </a:rPr>
              <a:t>AGENDA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555D1BD-7525-44DE-A3AC-1C2A59C377DB}"/>
              </a:ext>
            </a:extLst>
          </p:cNvPr>
          <p:cNvSpPr txBox="1">
            <a:spLocks/>
          </p:cNvSpPr>
          <p:nvPr/>
        </p:nvSpPr>
        <p:spPr>
          <a:xfrm>
            <a:off x="7449653" y="2476030"/>
            <a:ext cx="3919749" cy="3274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What is </a:t>
            </a:r>
            <a:r>
              <a:rPr lang="en-US" sz="2400" b="1" dirty="0" err="1">
                <a:latin typeface="+mj-lt"/>
              </a:rPr>
              <a:t>Quarkus</a:t>
            </a:r>
            <a:r>
              <a:rPr lang="en-US" sz="2400" b="1" dirty="0">
                <a:latin typeface="+mj-lt"/>
              </a:rPr>
              <a:t>?</a:t>
            </a: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 err="1">
                <a:latin typeface="+mj-lt"/>
              </a:rPr>
              <a:t>Quarkus</a:t>
            </a:r>
            <a:r>
              <a:rPr lang="en-US" sz="2400" b="1" dirty="0">
                <a:latin typeface="+mj-lt"/>
              </a:rPr>
              <a:t> Features</a:t>
            </a: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JIT vs AOT</a:t>
            </a: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 err="1">
                <a:latin typeface="+mj-lt"/>
              </a:rPr>
              <a:t>GraalVM</a:t>
            </a:r>
            <a:endParaRPr lang="en-US" sz="2400" b="1" dirty="0">
              <a:latin typeface="+mj-lt"/>
            </a:endParaRP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 err="1">
                <a:latin typeface="+mj-lt"/>
              </a:rPr>
              <a:t>Quarkus</a:t>
            </a:r>
            <a:r>
              <a:rPr lang="en-US" sz="2400" b="1" dirty="0">
                <a:latin typeface="+mj-lt"/>
              </a:rPr>
              <a:t> vs World</a:t>
            </a: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sz="2400" b="1" dirty="0">
                <a:latin typeface="+mj-lt"/>
              </a:rPr>
              <a:t>Demo</a:t>
            </a: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endParaRPr lang="en-US" sz="2400" b="1" dirty="0">
              <a:latin typeface="+mj-lt"/>
            </a:endParaRP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endParaRPr lang="en-US" sz="2400" b="1" dirty="0">
              <a:latin typeface="+mj-lt"/>
            </a:endParaRPr>
          </a:p>
          <a:p>
            <a:pPr marL="457200" indent="-45720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endParaRPr lang="en-US" sz="2400" b="1" dirty="0">
              <a:latin typeface="+mj-lt"/>
            </a:endParaRPr>
          </a:p>
          <a:p>
            <a:pPr marL="514350" indent="-514350">
              <a:lnSpc>
                <a:spcPct val="100000"/>
              </a:lnSpc>
              <a:buClr>
                <a:srgbClr val="92D050"/>
              </a:buClr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AF0485-C151-42C0-8B2F-719260F0975C}"/>
              </a:ext>
            </a:extLst>
          </p:cNvPr>
          <p:cNvCxnSpPr>
            <a:cxnSpLocks/>
          </p:cNvCxnSpPr>
          <p:nvPr/>
        </p:nvCxnSpPr>
        <p:spPr>
          <a:xfrm flipH="1">
            <a:off x="7550566" y="2270760"/>
            <a:ext cx="2132496" cy="15836"/>
          </a:xfrm>
          <a:prstGeom prst="line">
            <a:avLst/>
          </a:prstGeom>
          <a:ln>
            <a:solidFill>
              <a:srgbClr val="85CC4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9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271" y="150761"/>
            <a:ext cx="11125200" cy="8890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Quarkus</a:t>
            </a:r>
            <a:r>
              <a:rPr lang="en-US" dirty="0"/>
              <a:t>?</a:t>
            </a:r>
            <a:endParaRPr lang="en-US" dirty="0">
              <a:latin typeface="+mn-lt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52FF31-8744-4BA0-AD17-5C068801A622}"/>
              </a:ext>
            </a:extLst>
          </p:cNvPr>
          <p:cNvCxnSpPr>
            <a:cxnSpLocks/>
          </p:cNvCxnSpPr>
          <p:nvPr/>
        </p:nvCxnSpPr>
        <p:spPr>
          <a:xfrm flipH="1" flipV="1">
            <a:off x="1" y="1039761"/>
            <a:ext cx="2576051" cy="13123"/>
          </a:xfrm>
          <a:prstGeom prst="line">
            <a:avLst/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36">
            <a:extLst>
              <a:ext uri="{FF2B5EF4-FFF2-40B4-BE49-F238E27FC236}">
                <a16:creationId xmlns:a16="http://schemas.microsoft.com/office/drawing/2014/main" id="{CF2B45F5-D9BA-4C27-952E-81B843DC2BB6}"/>
              </a:ext>
            </a:extLst>
          </p:cNvPr>
          <p:cNvSpPr/>
          <p:nvPr/>
        </p:nvSpPr>
        <p:spPr>
          <a:xfrm rot="1800000">
            <a:off x="-446379" y="4748420"/>
            <a:ext cx="1934419" cy="2779366"/>
          </a:xfrm>
          <a:custGeom>
            <a:avLst/>
            <a:gdLst>
              <a:gd name="connsiteX0" fmla="*/ 652786 w 2494688"/>
              <a:gd name="connsiteY0" fmla="*/ 150548 h 3584358"/>
              <a:gd name="connsiteX1" fmla="*/ 1247344 w 2494688"/>
              <a:gd name="connsiteY1" fmla="*/ 0 h 3584358"/>
              <a:gd name="connsiteX2" fmla="*/ 2494688 w 2494688"/>
              <a:gd name="connsiteY2" fmla="*/ 1247344 h 3584358"/>
              <a:gd name="connsiteX3" fmla="*/ 2494688 w 2494688"/>
              <a:gd name="connsiteY3" fmla="*/ 2144049 h 3584358"/>
              <a:gd name="connsiteX4" fmla="*/ 0 w 2494688"/>
              <a:gd name="connsiteY4" fmla="*/ 3584358 h 3584358"/>
              <a:gd name="connsiteX5" fmla="*/ 0 w 2494688"/>
              <a:gd name="connsiteY5" fmla="*/ 1247344 h 3584358"/>
              <a:gd name="connsiteX6" fmla="*/ 652786 w 2494688"/>
              <a:gd name="connsiteY6" fmla="*/ 150548 h 358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4688" h="3584358">
                <a:moveTo>
                  <a:pt x="652786" y="150548"/>
                </a:moveTo>
                <a:cubicBezTo>
                  <a:pt x="829526" y="54537"/>
                  <a:pt x="1032066" y="0"/>
                  <a:pt x="1247344" y="0"/>
                </a:cubicBezTo>
                <a:cubicBezTo>
                  <a:pt x="1936233" y="0"/>
                  <a:pt x="2494688" y="558455"/>
                  <a:pt x="2494688" y="1247344"/>
                </a:cubicBezTo>
                <a:lnTo>
                  <a:pt x="2494688" y="2144049"/>
                </a:lnTo>
                <a:lnTo>
                  <a:pt x="0" y="3584358"/>
                </a:lnTo>
                <a:lnTo>
                  <a:pt x="0" y="1247344"/>
                </a:lnTo>
                <a:cubicBezTo>
                  <a:pt x="0" y="773733"/>
                  <a:pt x="263957" y="361772"/>
                  <a:pt x="652786" y="150548"/>
                </a:cubicBezTo>
                <a:close/>
              </a:path>
            </a:pathLst>
          </a:custGeom>
          <a:solidFill>
            <a:srgbClr val="92D05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152FF31-8744-4BA0-AD17-5C068801A622}"/>
              </a:ext>
            </a:extLst>
          </p:cNvPr>
          <p:cNvCxnSpPr>
            <a:cxnSpLocks/>
          </p:cNvCxnSpPr>
          <p:nvPr/>
        </p:nvCxnSpPr>
        <p:spPr>
          <a:xfrm flipH="1">
            <a:off x="-136686" y="4494029"/>
            <a:ext cx="1365408" cy="2385538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79" y="1076607"/>
            <a:ext cx="2946145" cy="3307635"/>
          </a:xfrm>
          <a:prstGeom prst="rect">
            <a:avLst/>
          </a:prstGeom>
          <a:effectLst>
            <a:outerShdw blurRad="152400" dist="50800" dir="54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495744" y="4407965"/>
            <a:ext cx="2398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“Supersonic”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41641" y="3626157"/>
            <a:ext cx="3542000" cy="3542000"/>
            <a:chOff x="3766051" y="2516710"/>
            <a:chExt cx="4690027" cy="4690027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r="20977"/>
            <a:stretch/>
          </p:blipFill>
          <p:spPr>
            <a:xfrm>
              <a:off x="4071903" y="3009344"/>
              <a:ext cx="4074160" cy="3844324"/>
            </a:xfrm>
            <a:prstGeom prst="ellipse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CD12FC2-AD56-4C03-A1ED-66172DED8A73}"/>
                </a:ext>
              </a:extLst>
            </p:cNvPr>
            <p:cNvSpPr/>
            <p:nvPr/>
          </p:nvSpPr>
          <p:spPr>
            <a:xfrm>
              <a:off x="4951372" y="3702031"/>
              <a:ext cx="2319384" cy="2319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E9377377-2359-4441-8AC9-B35AD71F8BE9}"/>
                </a:ext>
              </a:extLst>
            </p:cNvPr>
            <p:cNvSpPr/>
            <p:nvPr/>
          </p:nvSpPr>
          <p:spPr>
            <a:xfrm rot="10800000">
              <a:off x="3766051" y="2516710"/>
              <a:ext cx="4690027" cy="4690027"/>
            </a:xfrm>
            <a:prstGeom prst="arc">
              <a:avLst>
                <a:gd name="adj1" fmla="val 18100514"/>
                <a:gd name="adj2" fmla="val 14295652"/>
              </a:avLst>
            </a:prstGeom>
            <a:noFill/>
            <a:ln w="57150">
              <a:solidFill>
                <a:srgbClr val="85CC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0" name="Group 9"/>
          <p:cNvGrpSpPr/>
          <p:nvPr/>
        </p:nvGrpSpPr>
        <p:grpSpPr>
          <a:xfrm flipH="1">
            <a:off x="10881361" y="5183115"/>
            <a:ext cx="1930399" cy="3033757"/>
            <a:chOff x="11054742" y="3834918"/>
            <a:chExt cx="1934419" cy="3033757"/>
          </a:xfrm>
        </p:grpSpPr>
        <p:sp>
          <p:nvSpPr>
            <p:cNvPr id="96" name="Freeform: Shape 36">
              <a:extLst>
                <a:ext uri="{FF2B5EF4-FFF2-40B4-BE49-F238E27FC236}">
                  <a16:creationId xmlns:a16="http://schemas.microsoft.com/office/drawing/2014/main" id="{CF2B45F5-D9BA-4C27-952E-81B843DC2BB6}"/>
                </a:ext>
              </a:extLst>
            </p:cNvPr>
            <p:cNvSpPr/>
            <p:nvPr/>
          </p:nvSpPr>
          <p:spPr>
            <a:xfrm rot="1800000">
              <a:off x="11054742" y="4089309"/>
              <a:ext cx="1934419" cy="2779366"/>
            </a:xfrm>
            <a:custGeom>
              <a:avLst/>
              <a:gdLst>
                <a:gd name="connsiteX0" fmla="*/ 652786 w 2494688"/>
                <a:gd name="connsiteY0" fmla="*/ 150548 h 3584358"/>
                <a:gd name="connsiteX1" fmla="*/ 1247344 w 2494688"/>
                <a:gd name="connsiteY1" fmla="*/ 0 h 3584358"/>
                <a:gd name="connsiteX2" fmla="*/ 2494688 w 2494688"/>
                <a:gd name="connsiteY2" fmla="*/ 1247344 h 3584358"/>
                <a:gd name="connsiteX3" fmla="*/ 2494688 w 2494688"/>
                <a:gd name="connsiteY3" fmla="*/ 2144049 h 3584358"/>
                <a:gd name="connsiteX4" fmla="*/ 0 w 2494688"/>
                <a:gd name="connsiteY4" fmla="*/ 3584358 h 3584358"/>
                <a:gd name="connsiteX5" fmla="*/ 0 w 2494688"/>
                <a:gd name="connsiteY5" fmla="*/ 1247344 h 3584358"/>
                <a:gd name="connsiteX6" fmla="*/ 652786 w 2494688"/>
                <a:gd name="connsiteY6" fmla="*/ 150548 h 35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688" h="3584358">
                  <a:moveTo>
                    <a:pt x="652786" y="150548"/>
                  </a:moveTo>
                  <a:cubicBezTo>
                    <a:pt x="829526" y="54537"/>
                    <a:pt x="1032066" y="0"/>
                    <a:pt x="1247344" y="0"/>
                  </a:cubicBezTo>
                  <a:cubicBezTo>
                    <a:pt x="1936233" y="0"/>
                    <a:pt x="2494688" y="558455"/>
                    <a:pt x="2494688" y="1247344"/>
                  </a:cubicBezTo>
                  <a:lnTo>
                    <a:pt x="2494688" y="2144049"/>
                  </a:lnTo>
                  <a:lnTo>
                    <a:pt x="0" y="3584358"/>
                  </a:lnTo>
                  <a:lnTo>
                    <a:pt x="0" y="1247344"/>
                  </a:lnTo>
                  <a:cubicBezTo>
                    <a:pt x="0" y="773733"/>
                    <a:pt x="263957" y="361772"/>
                    <a:pt x="652786" y="150548"/>
                  </a:cubicBezTo>
                  <a:close/>
                </a:path>
              </a:pathLst>
            </a:custGeom>
            <a:solidFill>
              <a:srgbClr val="92D05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52FF31-8744-4BA0-AD17-5C068801A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64435" y="3834918"/>
              <a:ext cx="1365408" cy="2385538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itle 3"/>
          <p:cNvSpPr txBox="1">
            <a:spLocks/>
          </p:cNvSpPr>
          <p:nvPr/>
        </p:nvSpPr>
        <p:spPr>
          <a:xfrm>
            <a:off x="8682725" y="4512626"/>
            <a:ext cx="3068128" cy="8134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“Subatomic”</a:t>
            </a:r>
          </a:p>
        </p:txBody>
      </p:sp>
      <p:pic>
        <p:nvPicPr>
          <p:cNvPr id="99" name="Picture 8" descr="A picture containing invertebrate, light, dark&#10;&#10;Description automatically generated">
            <a:extLst>
              <a:ext uri="{FF2B5EF4-FFF2-40B4-BE49-F238E27FC236}">
                <a16:creationId xmlns:a16="http://schemas.microsoft.com/office/drawing/2014/main" id="{696BEDFC-48C0-A28A-CC20-81B847959C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3" t="9120" r="15884" b="11386"/>
          <a:stretch/>
        </p:blipFill>
        <p:spPr>
          <a:xfrm>
            <a:off x="8376158" y="1663097"/>
            <a:ext cx="2764404" cy="2756839"/>
          </a:xfrm>
          <a:prstGeom prst="ellipse">
            <a:avLst/>
          </a:prstGeom>
          <a:effectLst>
            <a:outerShdw blurRad="241300" dist="50800" dir="5400000" algn="ctr" rotWithShape="0">
              <a:srgbClr val="000000">
                <a:alpha val="38000"/>
              </a:srgbClr>
            </a:outerShdw>
          </a:effectLst>
        </p:spPr>
      </p:pic>
      <p:sp>
        <p:nvSpPr>
          <p:cNvPr id="100" name="Rectangle 99"/>
          <p:cNvSpPr/>
          <p:nvPr/>
        </p:nvSpPr>
        <p:spPr>
          <a:xfrm>
            <a:off x="5600466" y="5105220"/>
            <a:ext cx="940699" cy="441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“Java”</a:t>
            </a:r>
          </a:p>
        </p:txBody>
      </p:sp>
    </p:spTree>
    <p:extLst>
      <p:ext uri="{BB962C8B-B14F-4D97-AF65-F5344CB8AC3E}">
        <p14:creationId xmlns:p14="http://schemas.microsoft.com/office/powerpoint/2010/main" val="5288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8" grpId="0"/>
      <p:bldP spid="1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Quarkus</a:t>
            </a:r>
            <a:r>
              <a:rPr lang="en-US" dirty="0"/>
              <a:t>?</a:t>
            </a:r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CF2B45F5-D9BA-4C27-952E-81B843DC2BB6}"/>
              </a:ext>
            </a:extLst>
          </p:cNvPr>
          <p:cNvSpPr/>
          <p:nvPr/>
        </p:nvSpPr>
        <p:spPr>
          <a:xfrm rot="1800000">
            <a:off x="8606469" y="4839720"/>
            <a:ext cx="1934419" cy="2779366"/>
          </a:xfrm>
          <a:custGeom>
            <a:avLst/>
            <a:gdLst>
              <a:gd name="connsiteX0" fmla="*/ 652786 w 2494688"/>
              <a:gd name="connsiteY0" fmla="*/ 150548 h 3584358"/>
              <a:gd name="connsiteX1" fmla="*/ 1247344 w 2494688"/>
              <a:gd name="connsiteY1" fmla="*/ 0 h 3584358"/>
              <a:gd name="connsiteX2" fmla="*/ 2494688 w 2494688"/>
              <a:gd name="connsiteY2" fmla="*/ 1247344 h 3584358"/>
              <a:gd name="connsiteX3" fmla="*/ 2494688 w 2494688"/>
              <a:gd name="connsiteY3" fmla="*/ 2144049 h 3584358"/>
              <a:gd name="connsiteX4" fmla="*/ 0 w 2494688"/>
              <a:gd name="connsiteY4" fmla="*/ 3584358 h 3584358"/>
              <a:gd name="connsiteX5" fmla="*/ 0 w 2494688"/>
              <a:gd name="connsiteY5" fmla="*/ 1247344 h 3584358"/>
              <a:gd name="connsiteX6" fmla="*/ 652786 w 2494688"/>
              <a:gd name="connsiteY6" fmla="*/ 150548 h 358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4688" h="3584358">
                <a:moveTo>
                  <a:pt x="652786" y="150548"/>
                </a:moveTo>
                <a:cubicBezTo>
                  <a:pt x="829526" y="54537"/>
                  <a:pt x="1032066" y="0"/>
                  <a:pt x="1247344" y="0"/>
                </a:cubicBezTo>
                <a:cubicBezTo>
                  <a:pt x="1936233" y="0"/>
                  <a:pt x="2494688" y="558455"/>
                  <a:pt x="2494688" y="1247344"/>
                </a:cubicBezTo>
                <a:lnTo>
                  <a:pt x="2494688" y="2144049"/>
                </a:lnTo>
                <a:lnTo>
                  <a:pt x="0" y="3584358"/>
                </a:lnTo>
                <a:lnTo>
                  <a:pt x="0" y="1247344"/>
                </a:lnTo>
                <a:cubicBezTo>
                  <a:pt x="0" y="773733"/>
                  <a:pt x="263957" y="361772"/>
                  <a:pt x="652786" y="150548"/>
                </a:cubicBezTo>
                <a:close/>
              </a:path>
            </a:pathLst>
          </a:custGeom>
          <a:solidFill>
            <a:srgbClr val="92D05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54" name="Picture Placeholder 7">
            <a:extLst>
              <a:ext uri="{FF2B5EF4-FFF2-40B4-BE49-F238E27FC236}">
                <a16:creationId xmlns:a16="http://schemas.microsoft.com/office/drawing/2014/main" id="{18A54FB6-C9B5-4937-8C27-B582FCFF41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r="54700" b="2361"/>
          <a:stretch/>
        </p:blipFill>
        <p:spPr>
          <a:xfrm>
            <a:off x="-11574" y="1319514"/>
            <a:ext cx="3817150" cy="5428527"/>
          </a:xfrm>
          <a:custGeom>
            <a:avLst/>
            <a:gdLst>
              <a:gd name="connsiteX0" fmla="*/ 1184164 w 3952764"/>
              <a:gd name="connsiteY0" fmla="*/ 0 h 5537200"/>
              <a:gd name="connsiteX1" fmla="*/ 3952764 w 3952764"/>
              <a:gd name="connsiteY1" fmla="*/ 2768600 h 5537200"/>
              <a:gd name="connsiteX2" fmla="*/ 1184164 w 3952764"/>
              <a:gd name="connsiteY2" fmla="*/ 5537200 h 5537200"/>
              <a:gd name="connsiteX3" fmla="*/ 106500 w 3952764"/>
              <a:gd name="connsiteY3" fmla="*/ 5319630 h 5537200"/>
              <a:gd name="connsiteX4" fmla="*/ 0 w 3952764"/>
              <a:gd name="connsiteY4" fmla="*/ 5268326 h 5537200"/>
              <a:gd name="connsiteX5" fmla="*/ 0 w 3952764"/>
              <a:gd name="connsiteY5" fmla="*/ 268874 h 5537200"/>
              <a:gd name="connsiteX6" fmla="*/ 106500 w 3952764"/>
              <a:gd name="connsiteY6" fmla="*/ 217570 h 5537200"/>
              <a:gd name="connsiteX7" fmla="*/ 1184164 w 3952764"/>
              <a:gd name="connsiteY7" fmla="*/ 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2764" h="5537200">
                <a:moveTo>
                  <a:pt x="1184164" y="0"/>
                </a:moveTo>
                <a:cubicBezTo>
                  <a:pt x="2713220" y="0"/>
                  <a:pt x="3952764" y="1239544"/>
                  <a:pt x="3952764" y="2768600"/>
                </a:cubicBezTo>
                <a:cubicBezTo>
                  <a:pt x="3952764" y="4297656"/>
                  <a:pt x="2713220" y="5537200"/>
                  <a:pt x="1184164" y="5537200"/>
                </a:cubicBezTo>
                <a:cubicBezTo>
                  <a:pt x="801900" y="5537200"/>
                  <a:pt x="437731" y="5459729"/>
                  <a:pt x="106500" y="5319630"/>
                </a:cubicBezTo>
                <a:lnTo>
                  <a:pt x="0" y="5268326"/>
                </a:lnTo>
                <a:lnTo>
                  <a:pt x="0" y="268874"/>
                </a:lnTo>
                <a:lnTo>
                  <a:pt x="106500" y="217570"/>
                </a:lnTo>
                <a:cubicBezTo>
                  <a:pt x="437731" y="77472"/>
                  <a:pt x="801900" y="0"/>
                  <a:pt x="1184164" y="0"/>
                </a:cubicBezTo>
                <a:close/>
              </a:path>
            </a:pathLst>
          </a:custGeom>
        </p:spPr>
      </p:pic>
      <p:sp>
        <p:nvSpPr>
          <p:cNvPr id="56" name="Text Placeholder 25"/>
          <p:cNvSpPr txBox="1">
            <a:spLocks/>
          </p:cNvSpPr>
          <p:nvPr/>
        </p:nvSpPr>
        <p:spPr>
          <a:xfrm>
            <a:off x="3734262" y="1350376"/>
            <a:ext cx="6034038" cy="3820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59636B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Created in late 2018;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821445" y="4530487"/>
            <a:ext cx="3298605" cy="3864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Functions (</a:t>
            </a:r>
            <a:r>
              <a:rPr lang="en-US" sz="2000" b="1" dirty="0" err="1"/>
              <a:t>FaaS</a:t>
            </a:r>
            <a:r>
              <a:rPr lang="en-US" sz="2000" b="1" dirty="0"/>
              <a:t>) or </a:t>
            </a:r>
            <a:r>
              <a:rPr lang="en-US" sz="2000" b="1" dirty="0" err="1"/>
              <a:t>Serverless</a:t>
            </a:r>
            <a:r>
              <a:rPr lang="en-US" sz="2000" b="1" dirty="0"/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9707" y="2002597"/>
            <a:ext cx="1560349" cy="3864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Open-source;</a:t>
            </a:r>
          </a:p>
        </p:txBody>
      </p:sp>
      <p:sp>
        <p:nvSpPr>
          <p:cNvPr id="7" name="Rectangle 6"/>
          <p:cNvSpPr/>
          <p:nvPr/>
        </p:nvSpPr>
        <p:spPr>
          <a:xfrm>
            <a:off x="4668981" y="2801842"/>
            <a:ext cx="1057901" cy="3864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 Hat;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10176" y="3640177"/>
            <a:ext cx="1666733" cy="3864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Microservices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484379" y="5368822"/>
            <a:ext cx="2009914" cy="3864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Reactive Systems;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34569" y="6073974"/>
            <a:ext cx="2609953" cy="3864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Any kind of application.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C1283DD-9896-4F26-BC5B-C60D74A144AF}"/>
              </a:ext>
            </a:extLst>
          </p:cNvPr>
          <p:cNvCxnSpPr>
            <a:cxnSpLocks/>
          </p:cNvCxnSpPr>
          <p:nvPr/>
        </p:nvCxnSpPr>
        <p:spPr>
          <a:xfrm flipH="1">
            <a:off x="8706089" y="4086031"/>
            <a:ext cx="1586589" cy="2771969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0" y="3357481"/>
            <a:ext cx="1173006" cy="1173006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2963493" y="1300859"/>
            <a:ext cx="711794" cy="712936"/>
            <a:chOff x="2963493" y="1300859"/>
            <a:chExt cx="711794" cy="712936"/>
          </a:xfrm>
        </p:grpSpPr>
        <p:grpSp>
          <p:nvGrpSpPr>
            <p:cNvPr id="70" name="Group 69"/>
            <p:cNvGrpSpPr/>
            <p:nvPr/>
          </p:nvGrpSpPr>
          <p:grpSpPr>
            <a:xfrm>
              <a:off x="2963493" y="1300859"/>
              <a:ext cx="711794" cy="712936"/>
              <a:chOff x="2857087" y="1232910"/>
              <a:chExt cx="737043" cy="738226"/>
            </a:xfrm>
          </p:grpSpPr>
          <p:sp>
            <p:nvSpPr>
              <p:cNvPr id="52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7087" y="1232910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3" name="Oval 11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9845" y="1305665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122" y="1481900"/>
              <a:ext cx="308799" cy="308799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3542742" y="1894235"/>
            <a:ext cx="711794" cy="712936"/>
            <a:chOff x="3542742" y="1894235"/>
            <a:chExt cx="711794" cy="712936"/>
          </a:xfrm>
        </p:grpSpPr>
        <p:grpSp>
          <p:nvGrpSpPr>
            <p:cNvPr id="71" name="Group 70"/>
            <p:cNvGrpSpPr/>
            <p:nvPr/>
          </p:nvGrpSpPr>
          <p:grpSpPr>
            <a:xfrm>
              <a:off x="3542742" y="1894235"/>
              <a:ext cx="711794" cy="712936"/>
              <a:chOff x="3430562" y="1950832"/>
              <a:chExt cx="737043" cy="738226"/>
            </a:xfrm>
          </p:grpSpPr>
          <p:sp>
            <p:nvSpPr>
              <p:cNvPr id="49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0562" y="1950832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0" name="Oval 11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3320" y="2023587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948" y="2106731"/>
              <a:ext cx="287939" cy="287939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4062275" y="3503322"/>
            <a:ext cx="711794" cy="712936"/>
            <a:chOff x="4062275" y="3503322"/>
            <a:chExt cx="711794" cy="712936"/>
          </a:xfrm>
        </p:grpSpPr>
        <p:grpSp>
          <p:nvGrpSpPr>
            <p:cNvPr id="73" name="Group 72"/>
            <p:cNvGrpSpPr/>
            <p:nvPr/>
          </p:nvGrpSpPr>
          <p:grpSpPr>
            <a:xfrm>
              <a:off x="4062275" y="3503322"/>
              <a:ext cx="711794" cy="712936"/>
              <a:chOff x="3833251" y="3873090"/>
              <a:chExt cx="737043" cy="738226"/>
            </a:xfrm>
          </p:grpSpPr>
          <p:sp>
            <p:nvSpPr>
              <p:cNvPr id="38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3251" y="3873090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39" name="Oval 11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009" y="3945845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329" y="3688954"/>
              <a:ext cx="325685" cy="325685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4034569" y="4365827"/>
            <a:ext cx="711794" cy="712936"/>
            <a:chOff x="4034569" y="4365827"/>
            <a:chExt cx="711794" cy="712936"/>
          </a:xfrm>
        </p:grpSpPr>
        <p:grpSp>
          <p:nvGrpSpPr>
            <p:cNvPr id="74" name="Group 73"/>
            <p:cNvGrpSpPr/>
            <p:nvPr/>
          </p:nvGrpSpPr>
          <p:grpSpPr>
            <a:xfrm>
              <a:off x="4034569" y="4365827"/>
              <a:ext cx="711794" cy="712936"/>
              <a:chOff x="3533827" y="4807310"/>
              <a:chExt cx="737043" cy="738226"/>
            </a:xfrm>
          </p:grpSpPr>
          <p:sp>
            <p:nvSpPr>
              <p:cNvPr id="65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3827" y="4807310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585" y="4880065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217" y="4585916"/>
              <a:ext cx="310796" cy="260405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3716187" y="5163261"/>
            <a:ext cx="711794" cy="712936"/>
            <a:chOff x="3716187" y="5163261"/>
            <a:chExt cx="711794" cy="712936"/>
          </a:xfrm>
        </p:grpSpPr>
        <p:grpSp>
          <p:nvGrpSpPr>
            <p:cNvPr id="75" name="Group 74"/>
            <p:cNvGrpSpPr/>
            <p:nvPr/>
          </p:nvGrpSpPr>
          <p:grpSpPr>
            <a:xfrm>
              <a:off x="3716187" y="5163261"/>
              <a:ext cx="711794" cy="712936"/>
              <a:chOff x="3533827" y="4807310"/>
              <a:chExt cx="737043" cy="738226"/>
            </a:xfrm>
          </p:grpSpPr>
          <p:sp>
            <p:nvSpPr>
              <p:cNvPr id="76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3827" y="4807310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77" name="Oval 11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585" y="4880065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491" y="5342184"/>
              <a:ext cx="316309" cy="316309"/>
            </a:xfrm>
            <a:prstGeom prst="rect">
              <a:avLst/>
            </a:prstGeom>
          </p:spPr>
        </p:pic>
      </p:grpSp>
      <p:grpSp>
        <p:nvGrpSpPr>
          <p:cNvPr id="103" name="Group 102"/>
          <p:cNvGrpSpPr/>
          <p:nvPr/>
        </p:nvGrpSpPr>
        <p:grpSpPr>
          <a:xfrm>
            <a:off x="3223097" y="5897632"/>
            <a:ext cx="711794" cy="712936"/>
            <a:chOff x="3223097" y="5897632"/>
            <a:chExt cx="711794" cy="712936"/>
          </a:xfrm>
        </p:grpSpPr>
        <p:grpSp>
          <p:nvGrpSpPr>
            <p:cNvPr id="79" name="Group 78"/>
            <p:cNvGrpSpPr/>
            <p:nvPr/>
          </p:nvGrpSpPr>
          <p:grpSpPr>
            <a:xfrm>
              <a:off x="3223097" y="5897632"/>
              <a:ext cx="711794" cy="712936"/>
              <a:chOff x="3533827" y="4807310"/>
              <a:chExt cx="737043" cy="738226"/>
            </a:xfrm>
          </p:grpSpPr>
          <p:sp>
            <p:nvSpPr>
              <p:cNvPr id="80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3827" y="4807310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81" name="Oval 11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585" y="4880065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507" y="6105611"/>
              <a:ext cx="296974" cy="296974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3890266" y="2660941"/>
            <a:ext cx="711794" cy="712936"/>
            <a:chOff x="3890266" y="2660941"/>
            <a:chExt cx="711794" cy="712936"/>
          </a:xfrm>
        </p:grpSpPr>
        <p:grpSp>
          <p:nvGrpSpPr>
            <p:cNvPr id="72" name="Group 71"/>
            <p:cNvGrpSpPr/>
            <p:nvPr/>
          </p:nvGrpSpPr>
          <p:grpSpPr>
            <a:xfrm>
              <a:off x="3890266" y="2660941"/>
              <a:ext cx="711794" cy="712936"/>
              <a:chOff x="3797630" y="2911961"/>
              <a:chExt cx="737043" cy="738226"/>
            </a:xfrm>
          </p:grpSpPr>
          <p:sp>
            <p:nvSpPr>
              <p:cNvPr id="46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7630" y="2911961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0388" y="2984716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868" y="2816486"/>
              <a:ext cx="357113" cy="357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69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8" grpId="0"/>
      <p:bldP spid="7" grpId="0"/>
      <p:bldP spid="11" grpId="0"/>
      <p:bldP spid="78" grpId="0"/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Quarkus</a:t>
            </a:r>
            <a:r>
              <a:rPr lang="en-US" dirty="0"/>
              <a:t>?</a:t>
            </a:r>
          </a:p>
        </p:txBody>
      </p:sp>
      <p:sp>
        <p:nvSpPr>
          <p:cNvPr id="43" name="Freeform: Shape 36">
            <a:extLst>
              <a:ext uri="{FF2B5EF4-FFF2-40B4-BE49-F238E27FC236}">
                <a16:creationId xmlns:a16="http://schemas.microsoft.com/office/drawing/2014/main" id="{CF2B45F5-D9BA-4C27-952E-81B843DC2BB6}"/>
              </a:ext>
            </a:extLst>
          </p:cNvPr>
          <p:cNvSpPr/>
          <p:nvPr/>
        </p:nvSpPr>
        <p:spPr>
          <a:xfrm rot="1800000">
            <a:off x="10545820" y="4748421"/>
            <a:ext cx="1934419" cy="2779366"/>
          </a:xfrm>
          <a:custGeom>
            <a:avLst/>
            <a:gdLst>
              <a:gd name="connsiteX0" fmla="*/ 652786 w 2494688"/>
              <a:gd name="connsiteY0" fmla="*/ 150548 h 3584358"/>
              <a:gd name="connsiteX1" fmla="*/ 1247344 w 2494688"/>
              <a:gd name="connsiteY1" fmla="*/ 0 h 3584358"/>
              <a:gd name="connsiteX2" fmla="*/ 2494688 w 2494688"/>
              <a:gd name="connsiteY2" fmla="*/ 1247344 h 3584358"/>
              <a:gd name="connsiteX3" fmla="*/ 2494688 w 2494688"/>
              <a:gd name="connsiteY3" fmla="*/ 2144049 h 3584358"/>
              <a:gd name="connsiteX4" fmla="*/ 0 w 2494688"/>
              <a:gd name="connsiteY4" fmla="*/ 3584358 h 3584358"/>
              <a:gd name="connsiteX5" fmla="*/ 0 w 2494688"/>
              <a:gd name="connsiteY5" fmla="*/ 1247344 h 3584358"/>
              <a:gd name="connsiteX6" fmla="*/ 652786 w 2494688"/>
              <a:gd name="connsiteY6" fmla="*/ 150548 h 358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4688" h="3584358">
                <a:moveTo>
                  <a:pt x="652786" y="150548"/>
                </a:moveTo>
                <a:cubicBezTo>
                  <a:pt x="829526" y="54537"/>
                  <a:pt x="1032066" y="0"/>
                  <a:pt x="1247344" y="0"/>
                </a:cubicBezTo>
                <a:cubicBezTo>
                  <a:pt x="1936233" y="0"/>
                  <a:pt x="2494688" y="558455"/>
                  <a:pt x="2494688" y="1247344"/>
                </a:cubicBezTo>
                <a:lnTo>
                  <a:pt x="2494688" y="2144049"/>
                </a:lnTo>
                <a:lnTo>
                  <a:pt x="0" y="3584358"/>
                </a:lnTo>
                <a:lnTo>
                  <a:pt x="0" y="1247344"/>
                </a:lnTo>
                <a:cubicBezTo>
                  <a:pt x="0" y="773733"/>
                  <a:pt x="263957" y="361772"/>
                  <a:pt x="652786" y="150548"/>
                </a:cubicBezTo>
                <a:close/>
              </a:path>
            </a:pathLst>
          </a:custGeom>
          <a:solidFill>
            <a:srgbClr val="92D05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C1283DD-9896-4F26-BC5B-C60D74A144AF}"/>
              </a:ext>
            </a:extLst>
          </p:cNvPr>
          <p:cNvCxnSpPr>
            <a:cxnSpLocks/>
          </p:cNvCxnSpPr>
          <p:nvPr/>
        </p:nvCxnSpPr>
        <p:spPr>
          <a:xfrm flipH="1">
            <a:off x="10592028" y="4086031"/>
            <a:ext cx="1586589" cy="2771969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72014" y="3090834"/>
            <a:ext cx="174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Container First</a:t>
            </a:r>
          </a:p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718584" y="1443092"/>
            <a:ext cx="1711763" cy="1714508"/>
            <a:chOff x="1718584" y="1443092"/>
            <a:chExt cx="1711763" cy="1714508"/>
          </a:xfrm>
        </p:grpSpPr>
        <p:grpSp>
          <p:nvGrpSpPr>
            <p:cNvPr id="35" name="Group 34"/>
            <p:cNvGrpSpPr/>
            <p:nvPr/>
          </p:nvGrpSpPr>
          <p:grpSpPr>
            <a:xfrm>
              <a:off x="1718584" y="1443092"/>
              <a:ext cx="1711763" cy="1714508"/>
              <a:chOff x="2857087" y="1232910"/>
              <a:chExt cx="737043" cy="738226"/>
            </a:xfrm>
          </p:grpSpPr>
          <p:sp>
            <p:nvSpPr>
              <p:cNvPr id="36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7087" y="1232910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37" name="Oval 11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9845" y="1305665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788" y="1935374"/>
              <a:ext cx="1209354" cy="694200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4488088" y="3090834"/>
            <a:ext cx="231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Unifies imperative and reactive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787481" y="1443092"/>
            <a:ext cx="1711763" cy="1714508"/>
            <a:chOff x="4787481" y="1443092"/>
            <a:chExt cx="1711763" cy="1714508"/>
          </a:xfrm>
        </p:grpSpPr>
        <p:grpSp>
          <p:nvGrpSpPr>
            <p:cNvPr id="44" name="Group 43"/>
            <p:cNvGrpSpPr/>
            <p:nvPr/>
          </p:nvGrpSpPr>
          <p:grpSpPr>
            <a:xfrm>
              <a:off x="4787481" y="1443092"/>
              <a:ext cx="1711763" cy="1714508"/>
              <a:chOff x="2857087" y="1232910"/>
              <a:chExt cx="737043" cy="738226"/>
            </a:xfrm>
          </p:grpSpPr>
          <p:sp>
            <p:nvSpPr>
              <p:cNvPr id="45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7087" y="1232910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9845" y="1305665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198" y="1841702"/>
              <a:ext cx="1274328" cy="850523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6280526" y="5729988"/>
            <a:ext cx="2570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Community and Standards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707180" y="4082245"/>
            <a:ext cx="1711762" cy="1714509"/>
            <a:chOff x="6707180" y="4082245"/>
            <a:chExt cx="1711762" cy="1714509"/>
          </a:xfrm>
        </p:grpSpPr>
        <p:grpSp>
          <p:nvGrpSpPr>
            <p:cNvPr id="59" name="Group 58"/>
            <p:cNvGrpSpPr/>
            <p:nvPr/>
          </p:nvGrpSpPr>
          <p:grpSpPr>
            <a:xfrm>
              <a:off x="6707180" y="4082245"/>
              <a:ext cx="1711762" cy="1714509"/>
              <a:chOff x="2857087" y="1232910"/>
              <a:chExt cx="737043" cy="738226"/>
            </a:xfrm>
          </p:grpSpPr>
          <p:sp>
            <p:nvSpPr>
              <p:cNvPr id="60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7087" y="1232910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9845" y="1305665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578" y="4456404"/>
              <a:ext cx="1310962" cy="874974"/>
            </a:xfrm>
            <a:prstGeom prst="rect">
              <a:avLst/>
            </a:prstGeom>
          </p:spPr>
        </p:pic>
      </p:grpSp>
      <p:sp>
        <p:nvSpPr>
          <p:cNvPr id="85" name="TextBox 84"/>
          <p:cNvSpPr txBox="1"/>
          <p:nvPr/>
        </p:nvSpPr>
        <p:spPr>
          <a:xfrm>
            <a:off x="7670013" y="3155344"/>
            <a:ext cx="2310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Kube-Native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871876" y="1446915"/>
            <a:ext cx="1711763" cy="1714508"/>
            <a:chOff x="7871876" y="1446915"/>
            <a:chExt cx="1711763" cy="1714508"/>
          </a:xfrm>
        </p:grpSpPr>
        <p:grpSp>
          <p:nvGrpSpPr>
            <p:cNvPr id="67" name="Group 66"/>
            <p:cNvGrpSpPr/>
            <p:nvPr/>
          </p:nvGrpSpPr>
          <p:grpSpPr>
            <a:xfrm>
              <a:off x="7871876" y="1446915"/>
              <a:ext cx="1711763" cy="1714508"/>
              <a:chOff x="2857087" y="1232910"/>
              <a:chExt cx="737043" cy="738226"/>
            </a:xfrm>
          </p:grpSpPr>
          <p:sp>
            <p:nvSpPr>
              <p:cNvPr id="69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7087" y="1232910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84" name="Oval 11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9845" y="1305665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385" y="1792890"/>
              <a:ext cx="1488742" cy="993629"/>
            </a:xfrm>
            <a:prstGeom prst="rect">
              <a:avLst/>
            </a:prstGeom>
          </p:spPr>
        </p:pic>
      </p:grpSp>
      <p:sp>
        <p:nvSpPr>
          <p:cNvPr id="91" name="TextBox 90"/>
          <p:cNvSpPr txBox="1"/>
          <p:nvPr/>
        </p:nvSpPr>
        <p:spPr>
          <a:xfrm>
            <a:off x="2893672" y="5729992"/>
            <a:ext cx="2570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Developer Joy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320326" y="4082248"/>
            <a:ext cx="1711762" cy="1714510"/>
            <a:chOff x="3320326" y="4082248"/>
            <a:chExt cx="1711762" cy="1714510"/>
          </a:xfrm>
        </p:grpSpPr>
        <p:grpSp>
          <p:nvGrpSpPr>
            <p:cNvPr id="90" name="Group 89"/>
            <p:cNvGrpSpPr/>
            <p:nvPr/>
          </p:nvGrpSpPr>
          <p:grpSpPr>
            <a:xfrm>
              <a:off x="3320326" y="4082248"/>
              <a:ext cx="1711762" cy="1714510"/>
              <a:chOff x="2857087" y="1232910"/>
              <a:chExt cx="737043" cy="738226"/>
            </a:xfrm>
          </p:grpSpPr>
          <p:sp>
            <p:nvSpPr>
              <p:cNvPr id="93" name="Oval 12">
                <a:extLst>
                  <a:ext uri="{FF2B5EF4-FFF2-40B4-BE49-F238E27FC236}">
                    <a16:creationId xmlns:a16="http://schemas.microsoft.com/office/drawing/2014/main" id="{053A436A-F867-4904-8F7D-AE4707D6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7087" y="1232910"/>
                <a:ext cx="737043" cy="738226"/>
              </a:xfrm>
              <a:prstGeom prst="ellipse">
                <a:avLst/>
              </a:prstGeom>
              <a:solidFill>
                <a:schemeClr val="bg1"/>
              </a:solidFill>
              <a:ln w="15875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 dir="16200000">
                  <a:prstClr val="black">
                    <a:alpha val="2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94" name="Oval 11">
                <a:extLst>
                  <a:ext uri="{FF2B5EF4-FFF2-40B4-BE49-F238E27FC236}">
                    <a16:creationId xmlns:a16="http://schemas.microsoft.com/office/drawing/2014/main" id="{750F052C-70B5-4388-9E8B-906F07E3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9845" y="1305664"/>
                <a:ext cx="591527" cy="59271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389" y="4649355"/>
              <a:ext cx="867244" cy="544694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stCxn id="36" idx="6"/>
            <a:endCxn id="45" idx="2"/>
          </p:cNvCxnSpPr>
          <p:nvPr/>
        </p:nvCxnSpPr>
        <p:spPr>
          <a:xfrm>
            <a:off x="3430347" y="2300346"/>
            <a:ext cx="1357134" cy="0"/>
          </a:xfrm>
          <a:prstGeom prst="line">
            <a:avLst/>
          </a:prstGeom>
          <a:ln w="28575">
            <a:solidFill>
              <a:srgbClr val="68747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499244" y="2273960"/>
            <a:ext cx="1357134" cy="0"/>
          </a:xfrm>
          <a:prstGeom prst="line">
            <a:avLst/>
          </a:prstGeom>
          <a:ln w="28575">
            <a:solidFill>
              <a:srgbClr val="68747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053044" y="4995705"/>
            <a:ext cx="1636470" cy="0"/>
          </a:xfrm>
          <a:prstGeom prst="line">
            <a:avLst/>
          </a:prstGeom>
          <a:ln w="28575">
            <a:solidFill>
              <a:srgbClr val="68747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78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1" grpId="0"/>
      <p:bldP spid="62" grpId="0"/>
      <p:bldP spid="85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9229" y="1446835"/>
            <a:ext cx="10625559" cy="4907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Mechanism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35287" y="1635051"/>
            <a:ext cx="10058400" cy="4185003"/>
            <a:chOff x="1035287" y="1635051"/>
            <a:chExt cx="10058400" cy="4185003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287" y="1635051"/>
              <a:ext cx="10058400" cy="4185003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2610450" y="1880114"/>
              <a:ext cx="2011680" cy="1577340"/>
              <a:chOff x="2610450" y="1880114"/>
              <a:chExt cx="2011680" cy="157734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610450" y="1880114"/>
                <a:ext cx="2011680" cy="15773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8EF8B216-F920-B739-915F-8BD158081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3790" y="1996862"/>
                <a:ext cx="1763132" cy="10110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748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roup 242"/>
          <p:cNvGrpSpPr/>
          <p:nvPr/>
        </p:nvGrpSpPr>
        <p:grpSpPr>
          <a:xfrm>
            <a:off x="8544171" y="4971606"/>
            <a:ext cx="1555555" cy="2431414"/>
            <a:chOff x="11996944" y="-442154"/>
            <a:chExt cx="1934419" cy="3023597"/>
          </a:xfrm>
        </p:grpSpPr>
        <p:sp>
          <p:nvSpPr>
            <p:cNvPr id="244" name="Freeform: Shape 36">
              <a:extLst>
                <a:ext uri="{FF2B5EF4-FFF2-40B4-BE49-F238E27FC236}">
                  <a16:creationId xmlns:a16="http://schemas.microsoft.com/office/drawing/2014/main" id="{CF2B45F5-D9BA-4C27-952E-81B843DC2BB6}"/>
                </a:ext>
              </a:extLst>
            </p:cNvPr>
            <p:cNvSpPr/>
            <p:nvPr/>
          </p:nvSpPr>
          <p:spPr>
            <a:xfrm rot="1800000">
              <a:off x="11996944" y="-197922"/>
              <a:ext cx="1934419" cy="2779365"/>
            </a:xfrm>
            <a:custGeom>
              <a:avLst/>
              <a:gdLst>
                <a:gd name="connsiteX0" fmla="*/ 652786 w 2494688"/>
                <a:gd name="connsiteY0" fmla="*/ 150548 h 3584358"/>
                <a:gd name="connsiteX1" fmla="*/ 1247344 w 2494688"/>
                <a:gd name="connsiteY1" fmla="*/ 0 h 3584358"/>
                <a:gd name="connsiteX2" fmla="*/ 2494688 w 2494688"/>
                <a:gd name="connsiteY2" fmla="*/ 1247344 h 3584358"/>
                <a:gd name="connsiteX3" fmla="*/ 2494688 w 2494688"/>
                <a:gd name="connsiteY3" fmla="*/ 2144049 h 3584358"/>
                <a:gd name="connsiteX4" fmla="*/ 0 w 2494688"/>
                <a:gd name="connsiteY4" fmla="*/ 3584358 h 3584358"/>
                <a:gd name="connsiteX5" fmla="*/ 0 w 2494688"/>
                <a:gd name="connsiteY5" fmla="*/ 1247344 h 3584358"/>
                <a:gd name="connsiteX6" fmla="*/ 652786 w 2494688"/>
                <a:gd name="connsiteY6" fmla="*/ 150548 h 35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688" h="3584358">
                  <a:moveTo>
                    <a:pt x="652786" y="150548"/>
                  </a:moveTo>
                  <a:cubicBezTo>
                    <a:pt x="829526" y="54537"/>
                    <a:pt x="1032066" y="0"/>
                    <a:pt x="1247344" y="0"/>
                  </a:cubicBezTo>
                  <a:cubicBezTo>
                    <a:pt x="1936233" y="0"/>
                    <a:pt x="2494688" y="558455"/>
                    <a:pt x="2494688" y="1247344"/>
                  </a:cubicBezTo>
                  <a:lnTo>
                    <a:pt x="2494688" y="2144049"/>
                  </a:lnTo>
                  <a:lnTo>
                    <a:pt x="0" y="3584358"/>
                  </a:lnTo>
                  <a:lnTo>
                    <a:pt x="0" y="1247344"/>
                  </a:lnTo>
                  <a:cubicBezTo>
                    <a:pt x="0" y="773733"/>
                    <a:pt x="263957" y="361772"/>
                    <a:pt x="652786" y="150548"/>
                  </a:cubicBezTo>
                  <a:close/>
                </a:path>
              </a:pathLst>
            </a:custGeom>
            <a:solidFill>
              <a:srgbClr val="92D05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3152FF31-8744-4BA0-AD17-5C068801A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0376" y="-442154"/>
              <a:ext cx="1365408" cy="2385537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Regular Pentagon 19"/>
          <p:cNvSpPr/>
          <p:nvPr/>
        </p:nvSpPr>
        <p:spPr>
          <a:xfrm rot="18934096">
            <a:off x="3781410" y="2230226"/>
            <a:ext cx="2350415" cy="2754341"/>
          </a:xfrm>
          <a:custGeom>
            <a:avLst/>
            <a:gdLst>
              <a:gd name="connsiteX0" fmla="*/ 2 w 2316480"/>
              <a:gd name="connsiteY0" fmla="*/ 929928 h 2434590"/>
              <a:gd name="connsiteX1" fmla="*/ 1158240 w 2316480"/>
              <a:gd name="connsiteY1" fmla="*/ 0 h 2434590"/>
              <a:gd name="connsiteX2" fmla="*/ 2316478 w 2316480"/>
              <a:gd name="connsiteY2" fmla="*/ 929928 h 2434590"/>
              <a:gd name="connsiteX3" fmla="*/ 1874070 w 2316480"/>
              <a:gd name="connsiteY3" fmla="*/ 2434584 h 2434590"/>
              <a:gd name="connsiteX4" fmla="*/ 442410 w 2316480"/>
              <a:gd name="connsiteY4" fmla="*/ 2434584 h 2434590"/>
              <a:gd name="connsiteX5" fmla="*/ 2 w 2316480"/>
              <a:gd name="connsiteY5" fmla="*/ 929928 h 2434590"/>
              <a:gd name="connsiteX0" fmla="*/ 0 w 2472244"/>
              <a:gd name="connsiteY0" fmla="*/ 979969 h 2434584"/>
              <a:gd name="connsiteX1" fmla="*/ 1314006 w 2472244"/>
              <a:gd name="connsiteY1" fmla="*/ 0 h 2434584"/>
              <a:gd name="connsiteX2" fmla="*/ 2472244 w 2472244"/>
              <a:gd name="connsiteY2" fmla="*/ 929928 h 2434584"/>
              <a:gd name="connsiteX3" fmla="*/ 2029836 w 2472244"/>
              <a:gd name="connsiteY3" fmla="*/ 2434584 h 2434584"/>
              <a:gd name="connsiteX4" fmla="*/ 598176 w 2472244"/>
              <a:gd name="connsiteY4" fmla="*/ 2434584 h 2434584"/>
              <a:gd name="connsiteX5" fmla="*/ 0 w 2472244"/>
              <a:gd name="connsiteY5" fmla="*/ 979969 h 2434584"/>
              <a:gd name="connsiteX0" fmla="*/ 0 w 2472244"/>
              <a:gd name="connsiteY0" fmla="*/ 979969 h 2834784"/>
              <a:gd name="connsiteX1" fmla="*/ 1314006 w 2472244"/>
              <a:gd name="connsiteY1" fmla="*/ 0 h 2834784"/>
              <a:gd name="connsiteX2" fmla="*/ 2472244 w 2472244"/>
              <a:gd name="connsiteY2" fmla="*/ 929928 h 2834784"/>
              <a:gd name="connsiteX3" fmla="*/ 2029836 w 2472244"/>
              <a:gd name="connsiteY3" fmla="*/ 2434584 h 2834784"/>
              <a:gd name="connsiteX4" fmla="*/ 451269 w 2472244"/>
              <a:gd name="connsiteY4" fmla="*/ 2834784 h 2834784"/>
              <a:gd name="connsiteX5" fmla="*/ 0 w 2472244"/>
              <a:gd name="connsiteY5" fmla="*/ 979969 h 2834784"/>
              <a:gd name="connsiteX0" fmla="*/ 0 w 2472244"/>
              <a:gd name="connsiteY0" fmla="*/ 979969 h 2834784"/>
              <a:gd name="connsiteX1" fmla="*/ 1314006 w 2472244"/>
              <a:gd name="connsiteY1" fmla="*/ 0 h 2834784"/>
              <a:gd name="connsiteX2" fmla="*/ 2472244 w 2472244"/>
              <a:gd name="connsiteY2" fmla="*/ 929928 h 2834784"/>
              <a:gd name="connsiteX3" fmla="*/ 2025571 w 2472244"/>
              <a:gd name="connsiteY3" fmla="*/ 2547783 h 2834784"/>
              <a:gd name="connsiteX4" fmla="*/ 451269 w 2472244"/>
              <a:gd name="connsiteY4" fmla="*/ 2834784 h 2834784"/>
              <a:gd name="connsiteX5" fmla="*/ 0 w 2472244"/>
              <a:gd name="connsiteY5" fmla="*/ 979969 h 2834784"/>
              <a:gd name="connsiteX0" fmla="*/ 0 w 2398639"/>
              <a:gd name="connsiteY0" fmla="*/ 979969 h 2834784"/>
              <a:gd name="connsiteX1" fmla="*/ 1314006 w 2398639"/>
              <a:gd name="connsiteY1" fmla="*/ 0 h 2834784"/>
              <a:gd name="connsiteX2" fmla="*/ 2398639 w 2398639"/>
              <a:gd name="connsiteY2" fmla="*/ 1658094 h 2834784"/>
              <a:gd name="connsiteX3" fmla="*/ 2025571 w 2398639"/>
              <a:gd name="connsiteY3" fmla="*/ 2547783 h 2834784"/>
              <a:gd name="connsiteX4" fmla="*/ 451269 w 2398639"/>
              <a:gd name="connsiteY4" fmla="*/ 2834784 h 2834784"/>
              <a:gd name="connsiteX5" fmla="*/ 0 w 2398639"/>
              <a:gd name="connsiteY5" fmla="*/ 979969 h 2834784"/>
              <a:gd name="connsiteX0" fmla="*/ 0 w 2398639"/>
              <a:gd name="connsiteY0" fmla="*/ 979969 h 2754341"/>
              <a:gd name="connsiteX1" fmla="*/ 1314006 w 2398639"/>
              <a:gd name="connsiteY1" fmla="*/ 0 h 2754341"/>
              <a:gd name="connsiteX2" fmla="*/ 2398639 w 2398639"/>
              <a:gd name="connsiteY2" fmla="*/ 1658094 h 2754341"/>
              <a:gd name="connsiteX3" fmla="*/ 2025571 w 2398639"/>
              <a:gd name="connsiteY3" fmla="*/ 2547783 h 2754341"/>
              <a:gd name="connsiteX4" fmla="*/ 412753 w 2398639"/>
              <a:gd name="connsiteY4" fmla="*/ 2754341 h 2754341"/>
              <a:gd name="connsiteX5" fmla="*/ 0 w 2398639"/>
              <a:gd name="connsiteY5" fmla="*/ 979969 h 2754341"/>
              <a:gd name="connsiteX0" fmla="*/ 0 w 2414963"/>
              <a:gd name="connsiteY0" fmla="*/ 963966 h 2754341"/>
              <a:gd name="connsiteX1" fmla="*/ 1330330 w 2414963"/>
              <a:gd name="connsiteY1" fmla="*/ 0 h 2754341"/>
              <a:gd name="connsiteX2" fmla="*/ 2414963 w 2414963"/>
              <a:gd name="connsiteY2" fmla="*/ 1658094 h 2754341"/>
              <a:gd name="connsiteX3" fmla="*/ 2041895 w 2414963"/>
              <a:gd name="connsiteY3" fmla="*/ 2547783 h 2754341"/>
              <a:gd name="connsiteX4" fmla="*/ 429077 w 2414963"/>
              <a:gd name="connsiteY4" fmla="*/ 2754341 h 2754341"/>
              <a:gd name="connsiteX5" fmla="*/ 0 w 2414963"/>
              <a:gd name="connsiteY5" fmla="*/ 963966 h 2754341"/>
              <a:gd name="connsiteX0" fmla="*/ 0 w 2350415"/>
              <a:gd name="connsiteY0" fmla="*/ 963966 h 2754341"/>
              <a:gd name="connsiteX1" fmla="*/ 1330330 w 2350415"/>
              <a:gd name="connsiteY1" fmla="*/ 0 h 2754341"/>
              <a:gd name="connsiteX2" fmla="*/ 2350415 w 2350415"/>
              <a:gd name="connsiteY2" fmla="*/ 1669511 h 2754341"/>
              <a:gd name="connsiteX3" fmla="*/ 2041895 w 2350415"/>
              <a:gd name="connsiteY3" fmla="*/ 2547783 h 2754341"/>
              <a:gd name="connsiteX4" fmla="*/ 429077 w 2350415"/>
              <a:gd name="connsiteY4" fmla="*/ 2754341 h 2754341"/>
              <a:gd name="connsiteX5" fmla="*/ 0 w 2350415"/>
              <a:gd name="connsiteY5" fmla="*/ 963966 h 2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0415" h="2754341">
                <a:moveTo>
                  <a:pt x="0" y="963966"/>
                </a:moveTo>
                <a:lnTo>
                  <a:pt x="1330330" y="0"/>
                </a:lnTo>
                <a:lnTo>
                  <a:pt x="2350415" y="1669511"/>
                </a:lnTo>
                <a:lnTo>
                  <a:pt x="2041895" y="2547783"/>
                </a:lnTo>
                <a:lnTo>
                  <a:pt x="429077" y="2754341"/>
                </a:lnTo>
                <a:lnTo>
                  <a:pt x="0" y="963966"/>
                </a:lnTo>
                <a:close/>
              </a:path>
            </a:pathLst>
          </a:custGeom>
          <a:solidFill>
            <a:srgbClr val="92D050">
              <a:alpha val="30000"/>
            </a:srgbClr>
          </a:solidFill>
          <a:ln w="28575">
            <a:solidFill>
              <a:srgbClr val="85CC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gular Pentagon 20"/>
          <p:cNvSpPr/>
          <p:nvPr/>
        </p:nvSpPr>
        <p:spPr>
          <a:xfrm rot="15271080">
            <a:off x="4911366" y="2390714"/>
            <a:ext cx="1614650" cy="2199162"/>
          </a:xfrm>
          <a:custGeom>
            <a:avLst/>
            <a:gdLst>
              <a:gd name="connsiteX0" fmla="*/ 2 w 2180961"/>
              <a:gd name="connsiteY0" fmla="*/ 366045 h 958321"/>
              <a:gd name="connsiteX1" fmla="*/ 1090481 w 2180961"/>
              <a:gd name="connsiteY1" fmla="*/ 0 h 958321"/>
              <a:gd name="connsiteX2" fmla="*/ 2180959 w 2180961"/>
              <a:gd name="connsiteY2" fmla="*/ 366045 h 958321"/>
              <a:gd name="connsiteX3" fmla="*/ 1764433 w 2180961"/>
              <a:gd name="connsiteY3" fmla="*/ 958319 h 958321"/>
              <a:gd name="connsiteX4" fmla="*/ 416528 w 2180961"/>
              <a:gd name="connsiteY4" fmla="*/ 958319 h 958321"/>
              <a:gd name="connsiteX5" fmla="*/ 2 w 2180961"/>
              <a:gd name="connsiteY5" fmla="*/ 366045 h 958321"/>
              <a:gd name="connsiteX0" fmla="*/ 0 w 2180957"/>
              <a:gd name="connsiteY0" fmla="*/ 366045 h 958319"/>
              <a:gd name="connsiteX1" fmla="*/ 1090479 w 2180957"/>
              <a:gd name="connsiteY1" fmla="*/ 0 h 958319"/>
              <a:gd name="connsiteX2" fmla="*/ 2180957 w 2180957"/>
              <a:gd name="connsiteY2" fmla="*/ 366045 h 958319"/>
              <a:gd name="connsiteX3" fmla="*/ 2031176 w 2180957"/>
              <a:gd name="connsiteY3" fmla="*/ 937321 h 958319"/>
              <a:gd name="connsiteX4" fmla="*/ 416526 w 2180957"/>
              <a:gd name="connsiteY4" fmla="*/ 958319 h 958319"/>
              <a:gd name="connsiteX5" fmla="*/ 0 w 2180957"/>
              <a:gd name="connsiteY5" fmla="*/ 366045 h 958319"/>
              <a:gd name="connsiteX0" fmla="*/ 0 w 2031176"/>
              <a:gd name="connsiteY0" fmla="*/ 1091864 h 1684138"/>
              <a:gd name="connsiteX1" fmla="*/ 1090479 w 2031176"/>
              <a:gd name="connsiteY1" fmla="*/ 725819 h 1684138"/>
              <a:gd name="connsiteX2" fmla="*/ 1550373 w 2031176"/>
              <a:gd name="connsiteY2" fmla="*/ 0 h 1684138"/>
              <a:gd name="connsiteX3" fmla="*/ 2031176 w 2031176"/>
              <a:gd name="connsiteY3" fmla="*/ 1663140 h 1684138"/>
              <a:gd name="connsiteX4" fmla="*/ 416526 w 2031176"/>
              <a:gd name="connsiteY4" fmla="*/ 1684138 h 1684138"/>
              <a:gd name="connsiteX5" fmla="*/ 0 w 2031176"/>
              <a:gd name="connsiteY5" fmla="*/ 1091864 h 1684138"/>
              <a:gd name="connsiteX0" fmla="*/ 0 w 2031176"/>
              <a:gd name="connsiteY0" fmla="*/ 1606888 h 2199162"/>
              <a:gd name="connsiteX1" fmla="*/ 1149527 w 2031176"/>
              <a:gd name="connsiteY1" fmla="*/ 0 h 2199162"/>
              <a:gd name="connsiteX2" fmla="*/ 1550373 w 2031176"/>
              <a:gd name="connsiteY2" fmla="*/ 515024 h 2199162"/>
              <a:gd name="connsiteX3" fmla="*/ 2031176 w 2031176"/>
              <a:gd name="connsiteY3" fmla="*/ 2178164 h 2199162"/>
              <a:gd name="connsiteX4" fmla="*/ 416526 w 2031176"/>
              <a:gd name="connsiteY4" fmla="*/ 2199162 h 2199162"/>
              <a:gd name="connsiteX5" fmla="*/ 0 w 2031176"/>
              <a:gd name="connsiteY5" fmla="*/ 1606888 h 2199162"/>
              <a:gd name="connsiteX0" fmla="*/ 104198 w 1614650"/>
              <a:gd name="connsiteY0" fmla="*/ 569039 h 2199162"/>
              <a:gd name="connsiteX1" fmla="*/ 733001 w 1614650"/>
              <a:gd name="connsiteY1" fmla="*/ 0 h 2199162"/>
              <a:gd name="connsiteX2" fmla="*/ 1133847 w 1614650"/>
              <a:gd name="connsiteY2" fmla="*/ 515024 h 2199162"/>
              <a:gd name="connsiteX3" fmla="*/ 1614650 w 1614650"/>
              <a:gd name="connsiteY3" fmla="*/ 2178164 h 2199162"/>
              <a:gd name="connsiteX4" fmla="*/ 0 w 1614650"/>
              <a:gd name="connsiteY4" fmla="*/ 2199162 h 2199162"/>
              <a:gd name="connsiteX5" fmla="*/ 104198 w 1614650"/>
              <a:gd name="connsiteY5" fmla="*/ 569039 h 219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4650" h="2199162">
                <a:moveTo>
                  <a:pt x="104198" y="569039"/>
                </a:moveTo>
                <a:lnTo>
                  <a:pt x="733001" y="0"/>
                </a:lnTo>
                <a:lnTo>
                  <a:pt x="1133847" y="515024"/>
                </a:lnTo>
                <a:lnTo>
                  <a:pt x="1614650" y="2178164"/>
                </a:lnTo>
                <a:lnTo>
                  <a:pt x="0" y="2199162"/>
                </a:lnTo>
                <a:lnTo>
                  <a:pt x="104198" y="569039"/>
                </a:lnTo>
                <a:close/>
              </a:path>
            </a:pathLst>
          </a:custGeom>
          <a:solidFill>
            <a:srgbClr val="FFC000">
              <a:alpha val="42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3927525" y="2375973"/>
            <a:ext cx="1488373" cy="1219200"/>
          </a:xfrm>
          <a:prstGeom prst="straightConnector1">
            <a:avLst/>
          </a:prstGeom>
          <a:ln w="28575">
            <a:solidFill>
              <a:srgbClr val="687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 flipV="1">
            <a:off x="5415898" y="2273103"/>
            <a:ext cx="1231967" cy="1322070"/>
          </a:xfrm>
          <a:prstGeom prst="straightConnector1">
            <a:avLst/>
          </a:prstGeom>
          <a:ln w="28575">
            <a:solidFill>
              <a:srgbClr val="687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5415898" y="3595173"/>
            <a:ext cx="1978727" cy="499110"/>
          </a:xfrm>
          <a:prstGeom prst="straightConnector1">
            <a:avLst/>
          </a:prstGeom>
          <a:ln w="28575">
            <a:solidFill>
              <a:srgbClr val="687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H="1">
            <a:off x="5386755" y="3595173"/>
            <a:ext cx="29143" cy="1861128"/>
          </a:xfrm>
          <a:prstGeom prst="straightConnector1">
            <a:avLst/>
          </a:prstGeom>
          <a:ln w="28575">
            <a:solidFill>
              <a:srgbClr val="687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H="1">
            <a:off x="3596055" y="3595173"/>
            <a:ext cx="1819843" cy="618500"/>
          </a:xfrm>
          <a:prstGeom prst="straightConnector1">
            <a:avLst/>
          </a:prstGeom>
          <a:ln w="28575">
            <a:solidFill>
              <a:srgbClr val="6874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65051" y="2843964"/>
            <a:ext cx="68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JIT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2741661" y="2857822"/>
            <a:ext cx="990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5CC4F"/>
                </a:solidFill>
              </a:rPr>
              <a:t>AOT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53318" y="2000333"/>
            <a:ext cx="150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Startup Speed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5879117" y="1920979"/>
            <a:ext cx="17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 Throughput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7181619" y="3875995"/>
            <a:ext cx="136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Reduced</a:t>
            </a:r>
          </a:p>
          <a:p>
            <a:pPr algn="ctr"/>
            <a:r>
              <a:rPr lang="en-US" dirty="0"/>
              <a:t>Max Latency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4505976" y="5380338"/>
            <a:ext cx="166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Small Packaging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2226417" y="3915513"/>
            <a:ext cx="14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Low Memory</a:t>
            </a:r>
          </a:p>
          <a:p>
            <a:pPr algn="ctr"/>
            <a:r>
              <a:rPr lang="en-US" dirty="0"/>
              <a:t>Footprint</a:t>
            </a:r>
          </a:p>
        </p:txBody>
      </p:sp>
      <p:sp>
        <p:nvSpPr>
          <p:cNvPr id="236" name="Title 1"/>
          <p:cNvSpPr>
            <a:spLocks noGrp="1"/>
          </p:cNvSpPr>
          <p:nvPr>
            <p:ph type="title"/>
          </p:nvPr>
        </p:nvSpPr>
        <p:spPr>
          <a:xfrm>
            <a:off x="164419" y="60581"/>
            <a:ext cx="9495396" cy="889000"/>
          </a:xfrm>
        </p:spPr>
        <p:txBody>
          <a:bodyPr>
            <a:noAutofit/>
          </a:bodyPr>
          <a:lstStyle/>
          <a:p>
            <a:r>
              <a:rPr lang="en-US" sz="3600" dirty="0"/>
              <a:t>Just in Time Compilation (JIT) vs Ahead of Time Compilation (AOT)</a:t>
            </a:r>
          </a:p>
        </p:txBody>
      </p:sp>
    </p:spTree>
    <p:extLst>
      <p:ext uri="{BB962C8B-B14F-4D97-AF65-F5344CB8AC3E}">
        <p14:creationId xmlns:p14="http://schemas.microsoft.com/office/powerpoint/2010/main" val="20091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1" grpId="0" animBg="1"/>
      <p:bldP spid="33" grpId="0"/>
      <p:bldP spid="231" grpId="0"/>
      <p:bldP spid="34" grpId="0"/>
      <p:bldP spid="232" grpId="0"/>
      <p:bldP spid="233" grpId="0"/>
      <p:bldP spid="234" grpId="0"/>
      <p:bldP spid="2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GraalVM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Oval 12">
            <a:extLst>
              <a:ext uri="{FF2B5EF4-FFF2-40B4-BE49-F238E27FC236}">
                <a16:creationId xmlns:a16="http://schemas.microsoft.com/office/drawing/2014/main" id="{053A436A-F867-4904-8F7D-AE4707D6D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927" y="2027749"/>
            <a:ext cx="1121767" cy="1123566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Oval 12">
            <a:extLst>
              <a:ext uri="{FF2B5EF4-FFF2-40B4-BE49-F238E27FC236}">
                <a16:creationId xmlns:a16="http://schemas.microsoft.com/office/drawing/2014/main" id="{053A436A-F867-4904-8F7D-AE4707D6D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3318" y="4258135"/>
            <a:ext cx="1121767" cy="1123566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Oval 12">
            <a:extLst>
              <a:ext uri="{FF2B5EF4-FFF2-40B4-BE49-F238E27FC236}">
                <a16:creationId xmlns:a16="http://schemas.microsoft.com/office/drawing/2014/main" id="{053A436A-F867-4904-8F7D-AE4707D6D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132" y="4351404"/>
            <a:ext cx="1121767" cy="1123566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Oval 12">
            <a:extLst>
              <a:ext uri="{FF2B5EF4-FFF2-40B4-BE49-F238E27FC236}">
                <a16:creationId xmlns:a16="http://schemas.microsoft.com/office/drawing/2014/main" id="{053A436A-F867-4904-8F7D-AE4707D6D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902" y="2079692"/>
            <a:ext cx="1121767" cy="1123566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11883" y="1747444"/>
            <a:ext cx="4118322" cy="4011921"/>
            <a:chOff x="4111883" y="1747444"/>
            <a:chExt cx="4118322" cy="401192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EC59377-BB6F-4402-9870-9C1B6BC02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6" r="20573"/>
            <a:stretch/>
          </p:blipFill>
          <p:spPr>
            <a:xfrm>
              <a:off x="4292783" y="1944613"/>
              <a:ext cx="3738464" cy="3626663"/>
            </a:xfrm>
            <a:prstGeom prst="ellipse">
              <a:avLst/>
            </a:prstGeom>
          </p:spPr>
        </p:pic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006D12-417C-49DA-8B99-604ACC9BDE5A}"/>
                </a:ext>
              </a:extLst>
            </p:cNvPr>
            <p:cNvSpPr/>
            <p:nvPr/>
          </p:nvSpPr>
          <p:spPr>
            <a:xfrm>
              <a:off x="4292783" y="1949881"/>
              <a:ext cx="3753760" cy="3621395"/>
            </a:xfrm>
            <a:prstGeom prst="ellipse">
              <a:avLst/>
            </a:prstGeom>
            <a:solidFill>
              <a:srgbClr val="72808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86E269D-5B1A-4B4E-8ECD-1852337FDE35}"/>
                </a:ext>
              </a:extLst>
            </p:cNvPr>
            <p:cNvSpPr/>
            <p:nvPr/>
          </p:nvSpPr>
          <p:spPr>
            <a:xfrm>
              <a:off x="4111884" y="1747444"/>
              <a:ext cx="4118321" cy="4011921"/>
            </a:xfrm>
            <a:prstGeom prst="arc">
              <a:avLst>
                <a:gd name="adj1" fmla="val 14307565"/>
                <a:gd name="adj2" fmla="val 18194641"/>
              </a:avLst>
            </a:prstGeom>
            <a:ln w="12700">
              <a:solidFill>
                <a:srgbClr val="92D05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B2EC26C0-8EDC-4640-AC32-132700FE5983}"/>
                </a:ext>
              </a:extLst>
            </p:cNvPr>
            <p:cNvSpPr/>
            <p:nvPr/>
          </p:nvSpPr>
          <p:spPr>
            <a:xfrm rot="10800000">
              <a:off x="4111884" y="1747444"/>
              <a:ext cx="4118321" cy="4011921"/>
            </a:xfrm>
            <a:prstGeom prst="arc">
              <a:avLst>
                <a:gd name="adj1" fmla="val 14307565"/>
                <a:gd name="adj2" fmla="val 18194641"/>
              </a:avLst>
            </a:prstGeom>
            <a:ln w="12700">
              <a:solidFill>
                <a:srgbClr val="92D05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62F4A20B-0F8D-4864-B192-C100C9C74099}"/>
                </a:ext>
              </a:extLst>
            </p:cNvPr>
            <p:cNvSpPr/>
            <p:nvPr/>
          </p:nvSpPr>
          <p:spPr>
            <a:xfrm rot="16200000">
              <a:off x="4165083" y="1694244"/>
              <a:ext cx="4011921" cy="4118321"/>
            </a:xfrm>
            <a:prstGeom prst="arc">
              <a:avLst>
                <a:gd name="adj1" fmla="val 15320804"/>
                <a:gd name="adj2" fmla="val 17116045"/>
              </a:avLst>
            </a:prstGeom>
            <a:ln w="12700">
              <a:solidFill>
                <a:srgbClr val="92D05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D9D097CA-8616-4B5E-8600-60FBA287365F}"/>
                </a:ext>
              </a:extLst>
            </p:cNvPr>
            <p:cNvSpPr/>
            <p:nvPr/>
          </p:nvSpPr>
          <p:spPr>
            <a:xfrm rot="5400000">
              <a:off x="4165083" y="1694244"/>
              <a:ext cx="4011921" cy="4118321"/>
            </a:xfrm>
            <a:prstGeom prst="arc">
              <a:avLst>
                <a:gd name="adj1" fmla="val 15313862"/>
                <a:gd name="adj2" fmla="val 17103704"/>
              </a:avLst>
            </a:prstGeom>
            <a:ln w="12700">
              <a:solidFill>
                <a:srgbClr val="92D05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7" name="Oval 11">
            <a:extLst>
              <a:ext uri="{FF2B5EF4-FFF2-40B4-BE49-F238E27FC236}">
                <a16:creationId xmlns:a16="http://schemas.microsoft.com/office/drawing/2014/main" id="{750F052C-70B5-4388-9E8B-906F07E35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639" y="2190427"/>
            <a:ext cx="900294" cy="90209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Oval 11">
            <a:extLst>
              <a:ext uri="{FF2B5EF4-FFF2-40B4-BE49-F238E27FC236}">
                <a16:creationId xmlns:a16="http://schemas.microsoft.com/office/drawing/2014/main" id="{750F052C-70B5-4388-9E8B-906F07E35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0869" y="4462138"/>
            <a:ext cx="900294" cy="90209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Oval 11">
            <a:extLst>
              <a:ext uri="{FF2B5EF4-FFF2-40B4-BE49-F238E27FC236}">
                <a16:creationId xmlns:a16="http://schemas.microsoft.com/office/drawing/2014/main" id="{750F052C-70B5-4388-9E8B-906F07E35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055" y="4368870"/>
            <a:ext cx="900294" cy="90209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05658" y="2179809"/>
            <a:ext cx="2475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Performance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526304" y="2127865"/>
            <a:ext cx="2798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AOT Native Image Compilation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526304" y="4497686"/>
            <a:ext cx="2798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Polyglot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54494" y="4635251"/>
            <a:ext cx="2166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Tools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207664" y="2138483"/>
            <a:ext cx="900294" cy="902095"/>
            <a:chOff x="4207664" y="2138483"/>
            <a:chExt cx="900294" cy="902095"/>
          </a:xfrm>
        </p:grpSpPr>
        <p:sp>
          <p:nvSpPr>
            <p:cNvPr id="70" name="Oval 11">
              <a:extLst>
                <a:ext uri="{FF2B5EF4-FFF2-40B4-BE49-F238E27FC236}">
                  <a16:creationId xmlns:a16="http://schemas.microsoft.com/office/drawing/2014/main" id="{750F052C-70B5-4388-9E8B-906F07E35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664" y="2138483"/>
              <a:ext cx="900294" cy="90209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2221" y="2314922"/>
              <a:ext cx="469820" cy="52320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007" y="2394446"/>
            <a:ext cx="521264" cy="449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66" y="4593431"/>
            <a:ext cx="348275" cy="452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22" y="4686192"/>
            <a:ext cx="441278" cy="441278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10365717" y="5213361"/>
            <a:ext cx="1363672" cy="2131491"/>
            <a:chOff x="11996944" y="-442154"/>
            <a:chExt cx="1934419" cy="3023597"/>
          </a:xfrm>
        </p:grpSpPr>
        <p:sp>
          <p:nvSpPr>
            <p:cNvPr id="96" name="Freeform: Shape 36">
              <a:extLst>
                <a:ext uri="{FF2B5EF4-FFF2-40B4-BE49-F238E27FC236}">
                  <a16:creationId xmlns:a16="http://schemas.microsoft.com/office/drawing/2014/main" id="{CF2B45F5-D9BA-4C27-952E-81B843DC2BB6}"/>
                </a:ext>
              </a:extLst>
            </p:cNvPr>
            <p:cNvSpPr/>
            <p:nvPr/>
          </p:nvSpPr>
          <p:spPr>
            <a:xfrm rot="1800000">
              <a:off x="11996944" y="-197922"/>
              <a:ext cx="1934419" cy="2779365"/>
            </a:xfrm>
            <a:custGeom>
              <a:avLst/>
              <a:gdLst>
                <a:gd name="connsiteX0" fmla="*/ 652786 w 2494688"/>
                <a:gd name="connsiteY0" fmla="*/ 150548 h 3584358"/>
                <a:gd name="connsiteX1" fmla="*/ 1247344 w 2494688"/>
                <a:gd name="connsiteY1" fmla="*/ 0 h 3584358"/>
                <a:gd name="connsiteX2" fmla="*/ 2494688 w 2494688"/>
                <a:gd name="connsiteY2" fmla="*/ 1247344 h 3584358"/>
                <a:gd name="connsiteX3" fmla="*/ 2494688 w 2494688"/>
                <a:gd name="connsiteY3" fmla="*/ 2144049 h 3584358"/>
                <a:gd name="connsiteX4" fmla="*/ 0 w 2494688"/>
                <a:gd name="connsiteY4" fmla="*/ 3584358 h 3584358"/>
                <a:gd name="connsiteX5" fmla="*/ 0 w 2494688"/>
                <a:gd name="connsiteY5" fmla="*/ 1247344 h 3584358"/>
                <a:gd name="connsiteX6" fmla="*/ 652786 w 2494688"/>
                <a:gd name="connsiteY6" fmla="*/ 150548 h 35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688" h="3584358">
                  <a:moveTo>
                    <a:pt x="652786" y="150548"/>
                  </a:moveTo>
                  <a:cubicBezTo>
                    <a:pt x="829526" y="54537"/>
                    <a:pt x="1032066" y="0"/>
                    <a:pt x="1247344" y="0"/>
                  </a:cubicBezTo>
                  <a:cubicBezTo>
                    <a:pt x="1936233" y="0"/>
                    <a:pt x="2494688" y="558455"/>
                    <a:pt x="2494688" y="1247344"/>
                  </a:cubicBezTo>
                  <a:lnTo>
                    <a:pt x="2494688" y="2144049"/>
                  </a:lnTo>
                  <a:lnTo>
                    <a:pt x="0" y="3584358"/>
                  </a:lnTo>
                  <a:lnTo>
                    <a:pt x="0" y="1247344"/>
                  </a:lnTo>
                  <a:cubicBezTo>
                    <a:pt x="0" y="773733"/>
                    <a:pt x="263957" y="361772"/>
                    <a:pt x="652786" y="150548"/>
                  </a:cubicBezTo>
                  <a:close/>
                </a:path>
              </a:pathLst>
            </a:custGeom>
            <a:solidFill>
              <a:srgbClr val="92D05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52FF31-8744-4BA0-AD17-5C068801A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0376" y="-442154"/>
              <a:ext cx="1365408" cy="2385537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Freeform: Shape 36">
            <a:extLst>
              <a:ext uri="{FF2B5EF4-FFF2-40B4-BE49-F238E27FC236}">
                <a16:creationId xmlns:a16="http://schemas.microsoft.com/office/drawing/2014/main" id="{CF2B45F5-D9BA-4C27-952E-81B843DC2BB6}"/>
              </a:ext>
            </a:extLst>
          </p:cNvPr>
          <p:cNvSpPr/>
          <p:nvPr/>
        </p:nvSpPr>
        <p:spPr>
          <a:xfrm rot="12600000">
            <a:off x="3299181" y="-476912"/>
            <a:ext cx="1363672" cy="1959319"/>
          </a:xfrm>
          <a:custGeom>
            <a:avLst/>
            <a:gdLst>
              <a:gd name="connsiteX0" fmla="*/ 652786 w 2494688"/>
              <a:gd name="connsiteY0" fmla="*/ 150548 h 3584358"/>
              <a:gd name="connsiteX1" fmla="*/ 1247344 w 2494688"/>
              <a:gd name="connsiteY1" fmla="*/ 0 h 3584358"/>
              <a:gd name="connsiteX2" fmla="*/ 2494688 w 2494688"/>
              <a:gd name="connsiteY2" fmla="*/ 1247344 h 3584358"/>
              <a:gd name="connsiteX3" fmla="*/ 2494688 w 2494688"/>
              <a:gd name="connsiteY3" fmla="*/ 2144049 h 3584358"/>
              <a:gd name="connsiteX4" fmla="*/ 0 w 2494688"/>
              <a:gd name="connsiteY4" fmla="*/ 3584358 h 3584358"/>
              <a:gd name="connsiteX5" fmla="*/ 0 w 2494688"/>
              <a:gd name="connsiteY5" fmla="*/ 1247344 h 3584358"/>
              <a:gd name="connsiteX6" fmla="*/ 652786 w 2494688"/>
              <a:gd name="connsiteY6" fmla="*/ 150548 h 358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4688" h="3584358">
                <a:moveTo>
                  <a:pt x="652786" y="150548"/>
                </a:moveTo>
                <a:cubicBezTo>
                  <a:pt x="829526" y="54537"/>
                  <a:pt x="1032066" y="0"/>
                  <a:pt x="1247344" y="0"/>
                </a:cubicBezTo>
                <a:cubicBezTo>
                  <a:pt x="1936233" y="0"/>
                  <a:pt x="2494688" y="558455"/>
                  <a:pt x="2494688" y="1247344"/>
                </a:cubicBezTo>
                <a:lnTo>
                  <a:pt x="2494688" y="2144049"/>
                </a:lnTo>
                <a:lnTo>
                  <a:pt x="0" y="3584358"/>
                </a:lnTo>
                <a:lnTo>
                  <a:pt x="0" y="1247344"/>
                </a:lnTo>
                <a:cubicBezTo>
                  <a:pt x="0" y="773733"/>
                  <a:pt x="263957" y="361772"/>
                  <a:pt x="652786" y="150548"/>
                </a:cubicBezTo>
                <a:close/>
              </a:path>
            </a:pathLst>
          </a:custGeom>
          <a:solidFill>
            <a:srgbClr val="92D05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47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7" grpId="0" animBg="1"/>
      <p:bldP spid="68" grpId="0" animBg="1"/>
      <p:bldP spid="69" grpId="0" animBg="1"/>
      <p:bldP spid="4" grpId="0"/>
      <p:bldP spid="88" grpId="0"/>
      <p:bldP spid="89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Quarkus</a:t>
            </a:r>
            <a:r>
              <a:rPr lang="en-US" dirty="0"/>
              <a:t> pushes Java to the Cloud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0365717" y="5213361"/>
            <a:ext cx="1363672" cy="2131491"/>
            <a:chOff x="11996944" y="-442154"/>
            <a:chExt cx="1934419" cy="3023597"/>
          </a:xfrm>
        </p:grpSpPr>
        <p:sp>
          <p:nvSpPr>
            <p:cNvPr id="96" name="Freeform: Shape 36">
              <a:extLst>
                <a:ext uri="{FF2B5EF4-FFF2-40B4-BE49-F238E27FC236}">
                  <a16:creationId xmlns:a16="http://schemas.microsoft.com/office/drawing/2014/main" id="{CF2B45F5-D9BA-4C27-952E-81B843DC2BB6}"/>
                </a:ext>
              </a:extLst>
            </p:cNvPr>
            <p:cNvSpPr/>
            <p:nvPr/>
          </p:nvSpPr>
          <p:spPr>
            <a:xfrm rot="1800000">
              <a:off x="11996944" y="-197922"/>
              <a:ext cx="1934419" cy="2779365"/>
            </a:xfrm>
            <a:custGeom>
              <a:avLst/>
              <a:gdLst>
                <a:gd name="connsiteX0" fmla="*/ 652786 w 2494688"/>
                <a:gd name="connsiteY0" fmla="*/ 150548 h 3584358"/>
                <a:gd name="connsiteX1" fmla="*/ 1247344 w 2494688"/>
                <a:gd name="connsiteY1" fmla="*/ 0 h 3584358"/>
                <a:gd name="connsiteX2" fmla="*/ 2494688 w 2494688"/>
                <a:gd name="connsiteY2" fmla="*/ 1247344 h 3584358"/>
                <a:gd name="connsiteX3" fmla="*/ 2494688 w 2494688"/>
                <a:gd name="connsiteY3" fmla="*/ 2144049 h 3584358"/>
                <a:gd name="connsiteX4" fmla="*/ 0 w 2494688"/>
                <a:gd name="connsiteY4" fmla="*/ 3584358 h 3584358"/>
                <a:gd name="connsiteX5" fmla="*/ 0 w 2494688"/>
                <a:gd name="connsiteY5" fmla="*/ 1247344 h 3584358"/>
                <a:gd name="connsiteX6" fmla="*/ 652786 w 2494688"/>
                <a:gd name="connsiteY6" fmla="*/ 150548 h 35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4688" h="3584358">
                  <a:moveTo>
                    <a:pt x="652786" y="150548"/>
                  </a:moveTo>
                  <a:cubicBezTo>
                    <a:pt x="829526" y="54537"/>
                    <a:pt x="1032066" y="0"/>
                    <a:pt x="1247344" y="0"/>
                  </a:cubicBezTo>
                  <a:cubicBezTo>
                    <a:pt x="1936233" y="0"/>
                    <a:pt x="2494688" y="558455"/>
                    <a:pt x="2494688" y="1247344"/>
                  </a:cubicBezTo>
                  <a:lnTo>
                    <a:pt x="2494688" y="2144049"/>
                  </a:lnTo>
                  <a:lnTo>
                    <a:pt x="0" y="3584358"/>
                  </a:lnTo>
                  <a:lnTo>
                    <a:pt x="0" y="1247344"/>
                  </a:lnTo>
                  <a:cubicBezTo>
                    <a:pt x="0" y="773733"/>
                    <a:pt x="263957" y="361772"/>
                    <a:pt x="652786" y="150548"/>
                  </a:cubicBezTo>
                  <a:close/>
                </a:path>
              </a:pathLst>
            </a:custGeom>
            <a:solidFill>
              <a:srgbClr val="92D05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152FF31-8744-4BA0-AD17-5C068801A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60376" y="-442154"/>
              <a:ext cx="1365408" cy="2385537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86968" y="1937238"/>
            <a:ext cx="335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Traditional Java framework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6968" y="3413016"/>
            <a:ext cx="30072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Quarkus</a:t>
            </a:r>
            <a:r>
              <a:rPr lang="en-US" sz="2200" b="1" dirty="0"/>
              <a:t> + </a:t>
            </a:r>
            <a:r>
              <a:rPr lang="en-US" sz="2200" b="1" dirty="0" err="1"/>
              <a:t>HotSpot</a:t>
            </a:r>
            <a:r>
              <a:rPr lang="en-US" sz="2200" b="1" dirty="0"/>
              <a:t>  (JIT)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6968" y="4744977"/>
            <a:ext cx="3265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Quarkus</a:t>
            </a:r>
            <a:r>
              <a:rPr lang="en-US" sz="2200" b="1" dirty="0"/>
              <a:t> + </a:t>
            </a:r>
            <a:r>
              <a:rPr lang="en-US" sz="2200" b="1" dirty="0" err="1"/>
              <a:t>GraalVM</a:t>
            </a:r>
            <a:r>
              <a:rPr lang="en-US" sz="2200" b="1" dirty="0"/>
              <a:t>  (AOT)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7740" y="2443075"/>
            <a:ext cx="3398520" cy="589685"/>
          </a:xfrm>
          <a:prstGeom prst="rect">
            <a:avLst/>
          </a:prstGeom>
          <a:ln>
            <a:solidFill>
              <a:srgbClr val="F2F2F2"/>
            </a:solidFill>
          </a:ln>
          <a:effectLst>
            <a:outerShdw blurRad="1651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67740" y="3867042"/>
            <a:ext cx="617220" cy="589685"/>
          </a:xfrm>
          <a:prstGeom prst="rect">
            <a:avLst/>
          </a:prstGeom>
          <a:solidFill>
            <a:srgbClr val="68747C"/>
          </a:solidFill>
          <a:ln>
            <a:noFill/>
          </a:ln>
          <a:effectLst>
            <a:outerShdw blurRad="1651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67740" y="5213361"/>
            <a:ext cx="144780" cy="589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651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98292" y="3657014"/>
            <a:ext cx="18485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68747C"/>
                </a:solidFill>
              </a:rPr>
              <a:t>0.75s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05694" y="2382485"/>
            <a:ext cx="1459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</a:rPr>
              <a:t>4.3s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8762" y="4931544"/>
            <a:ext cx="2238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0.014s</a:t>
            </a:r>
          </a:p>
        </p:txBody>
      </p:sp>
    </p:spTree>
    <p:extLst>
      <p:ext uri="{BB962C8B-B14F-4D97-AF65-F5344CB8AC3E}">
        <p14:creationId xmlns:p14="http://schemas.microsoft.com/office/powerpoint/2010/main" val="42092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/>
      <p:bldP spid="35" grpId="0"/>
      <p:bldP spid="11" grpId="0" animBg="1"/>
      <p:bldP spid="37" grpId="0" animBg="1"/>
      <p:bldP spid="38" grpId="0" animBg="1"/>
      <p:bldP spid="12" grpId="0"/>
      <p:bldP spid="40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NtWhzjrKHfKoOiIe_Y2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nissgwOfuT1XEYJoh5kY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2aZ7BGEsqi_aQtxd.3Bg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xwcg6nkbDWrwSUH.NAp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NtWhzjrKHfKoOiIe_Y2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NtWhzjrKHfKoOiIe_Y2A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92D050"/>
      </a:accent1>
      <a:accent2>
        <a:srgbClr val="68747C"/>
      </a:accent2>
      <a:accent3>
        <a:srgbClr val="454C51"/>
      </a:accent3>
      <a:accent4>
        <a:srgbClr val="26010F"/>
      </a:accent4>
      <a:accent5>
        <a:srgbClr val="00B050"/>
      </a:accent5>
      <a:accent6>
        <a:srgbClr val="F2F2F2"/>
      </a:accent6>
      <a:hlink>
        <a:srgbClr val="FFFFFF"/>
      </a:hlink>
      <a:folHlink>
        <a:srgbClr val="FFFFFF"/>
      </a:folHlink>
    </a:clrScheme>
    <a:fontScheme name="ak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74ffe82-fbe2-47c3-baf4-532ac09bd282">
      <UserInfo>
        <DisplayName/>
        <AccountId xsi:nil="true"/>
        <AccountType/>
      </UserInfo>
    </SharedWithUsers>
    <TaxCatchAll xmlns="174ffe82-fbe2-47c3-baf4-532ac09bd282" xsi:nil="true"/>
    <lcf76f155ced4ddcb4097134ff3c332f xmlns="ae593fed-4e05-4e13-b4e0-0e3ee0fa336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3CD901878C19448E4F935C5CAA3CB1" ma:contentTypeVersion="16" ma:contentTypeDescription="Create a new document." ma:contentTypeScope="" ma:versionID="3fadbea86fb6c00ec9e0324e42b06c27">
  <xsd:schema xmlns:xsd="http://www.w3.org/2001/XMLSchema" xmlns:xs="http://www.w3.org/2001/XMLSchema" xmlns:p="http://schemas.microsoft.com/office/2006/metadata/properties" xmlns:ns2="ae593fed-4e05-4e13-b4e0-0e3ee0fa3360" xmlns:ns3="174ffe82-fbe2-47c3-baf4-532ac09bd282" targetNamespace="http://schemas.microsoft.com/office/2006/metadata/properties" ma:root="true" ma:fieldsID="92a4f7e86917861cb7aa7730a05eb2b0" ns2:_="" ns3:_="">
    <xsd:import namespace="ae593fed-4e05-4e13-b4e0-0e3ee0fa3360"/>
    <xsd:import namespace="174ffe82-fbe2-47c3-baf4-532ac09bd2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593fed-4e05-4e13-b4e0-0e3ee0fa3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959994b-b708-4988-90a1-b352ef66a3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ffe82-fbe2-47c3-baf4-532ac09bd28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9495606-fa93-44dd-90f6-71212d320a13}" ma:internalName="TaxCatchAll" ma:showField="CatchAllData" ma:web="174ffe82-fbe2-47c3-baf4-532ac09bd2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4CEE4F-1479-4665-A5B0-2422A7FD99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4B2EAD-8ED3-4D4D-9715-E18163661B8D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301d00df-d12e-4df4-bd9d-224bfd77ae71"/>
    <ds:schemaRef ds:uri="7c5627f6-93e2-4220-b124-374caa54752f"/>
    <ds:schemaRef ds:uri="174ffe82-fbe2-47c3-baf4-532ac09bd282"/>
    <ds:schemaRef ds:uri="ae593fed-4e05-4e13-b4e0-0e3ee0fa3360"/>
  </ds:schemaRefs>
</ds:datastoreItem>
</file>

<file path=customXml/itemProps3.xml><?xml version="1.0" encoding="utf-8"?>
<ds:datastoreItem xmlns:ds="http://schemas.openxmlformats.org/officeDocument/2006/customXml" ds:itemID="{C719A0A7-E395-44BC-8C82-17A1F53C0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593fed-4e05-4e13-b4e0-0e3ee0fa3360"/>
    <ds:schemaRef ds:uri="174ffe82-fbe2-47c3-baf4-532ac09bd2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300</Words>
  <Application>Microsoft Office PowerPoint</Application>
  <PresentationFormat>Widescreen</PresentationFormat>
  <Paragraphs>107</Paragraphs>
  <Slides>18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Georgia</vt:lpstr>
      <vt:lpstr>Segoe UI Light</vt:lpstr>
      <vt:lpstr>Office Theme</vt:lpstr>
      <vt:lpstr>think-cell Slide</vt:lpstr>
      <vt:lpstr>PowerPoint Presentation</vt:lpstr>
      <vt:lpstr>PowerPoint Presentation</vt:lpstr>
      <vt:lpstr>What is Quarkus?</vt:lpstr>
      <vt:lpstr>What is Quarkus?</vt:lpstr>
      <vt:lpstr>What is Quarkus?</vt:lpstr>
      <vt:lpstr>Extension Mechanism</vt:lpstr>
      <vt:lpstr>Just in Time Compilation (JIT) vs Ahead of Time Compilation (AOT)</vt:lpstr>
      <vt:lpstr>GraalVM</vt:lpstr>
      <vt:lpstr>Quarkus pushes Java to the Cloud</vt:lpstr>
      <vt:lpstr>Quarkus pushes Java to the Cloud</vt:lpstr>
      <vt:lpstr>Quarkus pushes Java to the Cloud</vt:lpstr>
      <vt:lpstr>Quarkus pushes Java to the Cloud</vt:lpstr>
      <vt:lpstr>Demo</vt:lpstr>
      <vt:lpstr>Demo</vt:lpstr>
      <vt:lpstr>Code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Martin Trajkov</cp:lastModifiedBy>
  <cp:revision>26</cp:revision>
  <dcterms:created xsi:type="dcterms:W3CDTF">2019-08-16T12:08:31Z</dcterms:created>
  <dcterms:modified xsi:type="dcterms:W3CDTF">2022-11-24T14:51:39Z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0x010100803CD901878C19448E4F935C5CAA3CB1</vt:lpwstr>
  </property>
  <property fmtid="{D5CDD505-2E9C-101B-9397-08002B2CF9AE}" pid="3" name="Order">
    <vt:r8>43546400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